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8" r:id="rId2"/>
    <p:sldMasterId id="2147483695" r:id="rId3"/>
  </p:sldMasterIdLst>
  <p:notesMasterIdLst>
    <p:notesMasterId r:id="rId60"/>
  </p:notesMasterIdLst>
  <p:handoutMasterIdLst>
    <p:handoutMasterId r:id="rId61"/>
  </p:handoutMasterIdLst>
  <p:sldIdLst>
    <p:sldId id="1052" r:id="rId4"/>
    <p:sldId id="1625" r:id="rId5"/>
    <p:sldId id="1626" r:id="rId6"/>
    <p:sldId id="1627" r:id="rId7"/>
    <p:sldId id="1573" r:id="rId8"/>
    <p:sldId id="1563" r:id="rId9"/>
    <p:sldId id="1564" r:id="rId10"/>
    <p:sldId id="1565" r:id="rId11"/>
    <p:sldId id="1566" r:id="rId12"/>
    <p:sldId id="1567" r:id="rId13"/>
    <p:sldId id="1568" r:id="rId14"/>
    <p:sldId id="1569" r:id="rId15"/>
    <p:sldId id="1570" r:id="rId16"/>
    <p:sldId id="1572" r:id="rId17"/>
    <p:sldId id="1590" r:id="rId18"/>
    <p:sldId id="1575" r:id="rId19"/>
    <p:sldId id="1577" r:id="rId20"/>
    <p:sldId id="1579" r:id="rId21"/>
    <p:sldId id="1580" r:id="rId22"/>
    <p:sldId id="1581" r:id="rId23"/>
    <p:sldId id="1582" r:id="rId24"/>
    <p:sldId id="1583" r:id="rId25"/>
    <p:sldId id="1584" r:id="rId26"/>
    <p:sldId id="1585" r:id="rId27"/>
    <p:sldId id="1586" r:id="rId28"/>
    <p:sldId id="1587" r:id="rId29"/>
    <p:sldId id="1588" r:id="rId30"/>
    <p:sldId id="1589" r:id="rId31"/>
    <p:sldId id="1603" r:id="rId32"/>
    <p:sldId id="1592" r:id="rId33"/>
    <p:sldId id="1594" r:id="rId34"/>
    <p:sldId id="1595" r:id="rId35"/>
    <p:sldId id="1596" r:id="rId36"/>
    <p:sldId id="1598" r:id="rId37"/>
    <p:sldId id="1629" r:id="rId38"/>
    <p:sldId id="1599" r:id="rId39"/>
    <p:sldId id="1601" r:id="rId40"/>
    <p:sldId id="1602" r:id="rId41"/>
    <p:sldId id="1605" r:id="rId42"/>
    <p:sldId id="1606" r:id="rId43"/>
    <p:sldId id="1607" r:id="rId44"/>
    <p:sldId id="1608" r:id="rId45"/>
    <p:sldId id="1609" r:id="rId46"/>
    <p:sldId id="1610" r:id="rId47"/>
    <p:sldId id="1611" r:id="rId48"/>
    <p:sldId id="1612" r:id="rId49"/>
    <p:sldId id="1613" r:id="rId50"/>
    <p:sldId id="1618" r:id="rId51"/>
    <p:sldId id="1619" r:id="rId52"/>
    <p:sldId id="1616" r:id="rId53"/>
    <p:sldId id="1617" r:id="rId54"/>
    <p:sldId id="1628" r:id="rId55"/>
    <p:sldId id="1622" r:id="rId56"/>
    <p:sldId id="1623" r:id="rId57"/>
    <p:sldId id="1624" r:id="rId58"/>
    <p:sldId id="1147" r:id="rId59"/>
  </p:sldIdLst>
  <p:sldSz cx="12190413" cy="6858000"/>
  <p:notesSz cx="7099300" cy="10234613"/>
  <p:defaultTextStyle>
    <a:defPPr>
      <a:defRPr lang="en-US"/>
    </a:defPPr>
    <a:lvl1pPr algn="ctr" rtl="0" fontAlgn="base">
      <a:lnSpc>
        <a:spcPct val="160000"/>
      </a:lnSpc>
      <a:spcBef>
        <a:spcPct val="5000"/>
      </a:spcBef>
      <a:spcAft>
        <a:spcPct val="0"/>
      </a:spcAft>
      <a:defRPr sz="2800" b="1" kern="1200">
        <a:solidFill>
          <a:schemeClr val="tx1"/>
        </a:solidFill>
        <a:latin typeface="华文中宋" pitchFamily="2" charset="-122"/>
        <a:ea typeface="华文中宋" pitchFamily="2" charset="-122"/>
        <a:cs typeface="+mn-cs"/>
      </a:defRPr>
    </a:lvl1pPr>
    <a:lvl2pPr marL="457154" algn="ctr" rtl="0" fontAlgn="base">
      <a:lnSpc>
        <a:spcPct val="160000"/>
      </a:lnSpc>
      <a:spcBef>
        <a:spcPct val="5000"/>
      </a:spcBef>
      <a:spcAft>
        <a:spcPct val="0"/>
      </a:spcAft>
      <a:defRPr sz="2800" b="1" kern="1200">
        <a:solidFill>
          <a:schemeClr val="tx1"/>
        </a:solidFill>
        <a:latin typeface="华文中宋" pitchFamily="2" charset="-122"/>
        <a:ea typeface="华文中宋" pitchFamily="2" charset="-122"/>
        <a:cs typeface="+mn-cs"/>
      </a:defRPr>
    </a:lvl2pPr>
    <a:lvl3pPr marL="914309" algn="ctr" rtl="0" fontAlgn="base">
      <a:lnSpc>
        <a:spcPct val="160000"/>
      </a:lnSpc>
      <a:spcBef>
        <a:spcPct val="5000"/>
      </a:spcBef>
      <a:spcAft>
        <a:spcPct val="0"/>
      </a:spcAft>
      <a:defRPr sz="2800" b="1" kern="1200">
        <a:solidFill>
          <a:schemeClr val="tx1"/>
        </a:solidFill>
        <a:latin typeface="华文中宋" pitchFamily="2" charset="-122"/>
        <a:ea typeface="华文中宋" pitchFamily="2" charset="-122"/>
        <a:cs typeface="+mn-cs"/>
      </a:defRPr>
    </a:lvl3pPr>
    <a:lvl4pPr marL="1371463" algn="ctr" rtl="0" fontAlgn="base">
      <a:lnSpc>
        <a:spcPct val="160000"/>
      </a:lnSpc>
      <a:spcBef>
        <a:spcPct val="5000"/>
      </a:spcBef>
      <a:spcAft>
        <a:spcPct val="0"/>
      </a:spcAft>
      <a:defRPr sz="2800" b="1" kern="1200">
        <a:solidFill>
          <a:schemeClr val="tx1"/>
        </a:solidFill>
        <a:latin typeface="华文中宋" pitchFamily="2" charset="-122"/>
        <a:ea typeface="华文中宋" pitchFamily="2" charset="-122"/>
        <a:cs typeface="+mn-cs"/>
      </a:defRPr>
    </a:lvl4pPr>
    <a:lvl5pPr marL="1828617" algn="ctr" rtl="0" fontAlgn="base">
      <a:lnSpc>
        <a:spcPct val="160000"/>
      </a:lnSpc>
      <a:spcBef>
        <a:spcPct val="5000"/>
      </a:spcBef>
      <a:spcAft>
        <a:spcPct val="0"/>
      </a:spcAft>
      <a:defRPr sz="2800" b="1" kern="1200">
        <a:solidFill>
          <a:schemeClr val="tx1"/>
        </a:solidFill>
        <a:latin typeface="华文中宋" pitchFamily="2" charset="-122"/>
        <a:ea typeface="华文中宋" pitchFamily="2" charset="-122"/>
        <a:cs typeface="+mn-cs"/>
      </a:defRPr>
    </a:lvl5pPr>
    <a:lvl6pPr marL="2285771" algn="l" defTabSz="914309" rtl="0" eaLnBrk="1" latinLnBrk="0" hangingPunct="1">
      <a:defRPr sz="2800" b="1" kern="1200">
        <a:solidFill>
          <a:schemeClr val="tx1"/>
        </a:solidFill>
        <a:latin typeface="华文中宋" pitchFamily="2" charset="-122"/>
        <a:ea typeface="华文中宋" pitchFamily="2" charset="-122"/>
        <a:cs typeface="+mn-cs"/>
      </a:defRPr>
    </a:lvl6pPr>
    <a:lvl7pPr marL="2742926" algn="l" defTabSz="914309" rtl="0" eaLnBrk="1" latinLnBrk="0" hangingPunct="1">
      <a:defRPr sz="2800" b="1" kern="1200">
        <a:solidFill>
          <a:schemeClr val="tx1"/>
        </a:solidFill>
        <a:latin typeface="华文中宋" pitchFamily="2" charset="-122"/>
        <a:ea typeface="华文中宋" pitchFamily="2" charset="-122"/>
        <a:cs typeface="+mn-cs"/>
      </a:defRPr>
    </a:lvl7pPr>
    <a:lvl8pPr marL="3200080" algn="l" defTabSz="914309" rtl="0" eaLnBrk="1" latinLnBrk="0" hangingPunct="1">
      <a:defRPr sz="2800" b="1" kern="1200">
        <a:solidFill>
          <a:schemeClr val="tx1"/>
        </a:solidFill>
        <a:latin typeface="华文中宋" pitchFamily="2" charset="-122"/>
        <a:ea typeface="华文中宋" pitchFamily="2" charset="-122"/>
        <a:cs typeface="+mn-cs"/>
      </a:defRPr>
    </a:lvl8pPr>
    <a:lvl9pPr marL="3657234" algn="l" defTabSz="914309" rtl="0" eaLnBrk="1" latinLnBrk="0" hangingPunct="1">
      <a:defRPr sz="2800" b="1" kern="1200">
        <a:solidFill>
          <a:schemeClr val="tx1"/>
        </a:solidFill>
        <a:latin typeface="华文中宋" pitchFamily="2" charset="-122"/>
        <a:ea typeface="华文中宋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96"/>
    <a:srgbClr val="005BE2"/>
    <a:srgbClr val="FF40FF"/>
    <a:srgbClr val="941651"/>
    <a:srgbClr val="FF8601"/>
    <a:srgbClr val="89D2FF"/>
    <a:srgbClr val="B9E1FF"/>
    <a:srgbClr val="FFFFCC"/>
    <a:srgbClr val="0066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1" autoAdjust="0"/>
    <p:restoredTop sz="90851" autoAdjust="0"/>
  </p:normalViewPr>
  <p:slideViewPr>
    <p:cSldViewPr>
      <p:cViewPr varScale="1">
        <p:scale>
          <a:sx n="103" d="100"/>
          <a:sy n="103" d="100"/>
        </p:scale>
        <p:origin x="324" y="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5472"/>
    </p:cViewPr>
  </p:sorterViewPr>
  <p:notesViewPr>
    <p:cSldViewPr>
      <p:cViewPr varScale="1">
        <p:scale>
          <a:sx n="78" d="100"/>
          <a:sy n="78" d="100"/>
        </p:scale>
        <p:origin x="-3966" y="-96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C329E-7683-4E7D-BE4F-05C69260FD6E}" type="doc">
      <dgm:prSet loTypeId="urn:microsoft.com/office/officeart/2005/8/layout/venn2" loCatId="relationship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zh-CN" altLang="en-US"/>
        </a:p>
      </dgm:t>
    </dgm:pt>
    <dgm:pt modelId="{941EDB22-E6C8-47AC-821B-5D4A05D44A8B}">
      <dgm:prSet phldrT="[文本]" custT="1"/>
      <dgm:spPr/>
      <dgm:t>
        <a:bodyPr/>
        <a:lstStyle/>
        <a:p>
          <a:r>
            <a:rPr lang="en-US" altLang="zh-CN" sz="3600" b="1" dirty="0"/>
            <a:t>CPU</a:t>
          </a:r>
          <a:endParaRPr lang="zh-CN" altLang="en-US" sz="3600" b="1" dirty="0"/>
        </a:p>
      </dgm:t>
    </dgm:pt>
    <dgm:pt modelId="{8783CF3D-C259-4F27-8359-51C36E4D0CE2}" type="parTrans" cxnId="{F235F4B6-244C-4827-8243-56229CA3293F}">
      <dgm:prSet/>
      <dgm:spPr/>
      <dgm:t>
        <a:bodyPr/>
        <a:lstStyle/>
        <a:p>
          <a:endParaRPr lang="zh-CN" altLang="en-US"/>
        </a:p>
      </dgm:t>
    </dgm:pt>
    <dgm:pt modelId="{C04E0F13-2410-4261-B5BC-54B9345B693B}" type="sibTrans" cxnId="{F235F4B6-244C-4827-8243-56229CA3293F}">
      <dgm:prSet/>
      <dgm:spPr/>
      <dgm:t>
        <a:bodyPr/>
        <a:lstStyle/>
        <a:p>
          <a:endParaRPr lang="zh-CN" altLang="en-US"/>
        </a:p>
      </dgm:t>
    </dgm:pt>
    <dgm:pt modelId="{456B43FD-2A92-44C9-9B59-2663BC2A0CF6}" type="pres">
      <dgm:prSet presAssocID="{E6DC329E-7683-4E7D-BE4F-05C69260FD6E}" presName="Name0" presStyleCnt="0">
        <dgm:presLayoutVars>
          <dgm:chMax val="7"/>
          <dgm:resizeHandles val="exact"/>
        </dgm:presLayoutVars>
      </dgm:prSet>
      <dgm:spPr/>
    </dgm:pt>
    <dgm:pt modelId="{431C788F-5B41-4388-9374-C453BB7423DA}" type="pres">
      <dgm:prSet presAssocID="{E6DC329E-7683-4E7D-BE4F-05C69260FD6E}" presName="comp1" presStyleCnt="0"/>
      <dgm:spPr/>
    </dgm:pt>
    <dgm:pt modelId="{D99C87D6-88ED-49C7-AAE4-344A80E4EFE3}" type="pres">
      <dgm:prSet presAssocID="{E6DC329E-7683-4E7D-BE4F-05C69260FD6E}" presName="circle1" presStyleLbl="node1" presStyleIdx="0" presStyleCnt="1" custScaleX="45104" custScaleY="43311" custLinFactNeighborX="49790" custLinFactNeighborY="-4101"/>
      <dgm:spPr/>
    </dgm:pt>
    <dgm:pt modelId="{5A06F1C3-4E96-49BF-9659-DD85F1E79D3F}" type="pres">
      <dgm:prSet presAssocID="{E6DC329E-7683-4E7D-BE4F-05C69260FD6E}" presName="c1text" presStyleLbl="node1" presStyleIdx="0" presStyleCnt="1">
        <dgm:presLayoutVars>
          <dgm:bulletEnabled val="1"/>
        </dgm:presLayoutVars>
      </dgm:prSet>
      <dgm:spPr/>
    </dgm:pt>
  </dgm:ptLst>
  <dgm:cxnLst>
    <dgm:cxn modelId="{71BACF23-E656-0242-9A40-89E627039C44}" type="presOf" srcId="{941EDB22-E6C8-47AC-821B-5D4A05D44A8B}" destId="{D99C87D6-88ED-49C7-AAE4-344A80E4EFE3}" srcOrd="0" destOrd="0" presId="urn:microsoft.com/office/officeart/2005/8/layout/venn2"/>
    <dgm:cxn modelId="{DD31A966-0FAF-D749-A3E2-6F4DEEDFD816}" type="presOf" srcId="{E6DC329E-7683-4E7D-BE4F-05C69260FD6E}" destId="{456B43FD-2A92-44C9-9B59-2663BC2A0CF6}" srcOrd="0" destOrd="0" presId="urn:microsoft.com/office/officeart/2005/8/layout/venn2"/>
    <dgm:cxn modelId="{7D454F57-4595-5347-91C3-53D7EB459309}" type="presOf" srcId="{941EDB22-E6C8-47AC-821B-5D4A05D44A8B}" destId="{5A06F1C3-4E96-49BF-9659-DD85F1E79D3F}" srcOrd="1" destOrd="0" presId="urn:microsoft.com/office/officeart/2005/8/layout/venn2"/>
    <dgm:cxn modelId="{F235F4B6-244C-4827-8243-56229CA3293F}" srcId="{E6DC329E-7683-4E7D-BE4F-05C69260FD6E}" destId="{941EDB22-E6C8-47AC-821B-5D4A05D44A8B}" srcOrd="0" destOrd="0" parTransId="{8783CF3D-C259-4F27-8359-51C36E4D0CE2}" sibTransId="{C04E0F13-2410-4261-B5BC-54B9345B693B}"/>
    <dgm:cxn modelId="{A843D8AD-A8BF-C24B-86A3-B4C2AD1A6659}" type="presParOf" srcId="{456B43FD-2A92-44C9-9B59-2663BC2A0CF6}" destId="{431C788F-5B41-4388-9374-C453BB7423DA}" srcOrd="0" destOrd="0" presId="urn:microsoft.com/office/officeart/2005/8/layout/venn2"/>
    <dgm:cxn modelId="{28065A9D-C795-F74E-B1AB-9CA55A18D186}" type="presParOf" srcId="{431C788F-5B41-4388-9374-C453BB7423DA}" destId="{D99C87D6-88ED-49C7-AAE4-344A80E4EFE3}" srcOrd="0" destOrd="0" presId="urn:microsoft.com/office/officeart/2005/8/layout/venn2"/>
    <dgm:cxn modelId="{82CE265E-A63A-7449-9299-D943EBF5B6FD}" type="presParOf" srcId="{431C788F-5B41-4388-9374-C453BB7423DA}" destId="{5A06F1C3-4E96-49BF-9659-DD85F1E79D3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DC329E-7683-4E7D-BE4F-05C69260FD6E}" type="doc">
      <dgm:prSet loTypeId="urn:microsoft.com/office/officeart/2005/8/layout/venn2" loCatId="relationship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zh-CN" altLang="en-US"/>
        </a:p>
      </dgm:t>
    </dgm:pt>
    <dgm:pt modelId="{941EDB22-E6C8-47AC-821B-5D4A05D44A8B}">
      <dgm:prSet phldrT="[文本]" custT="1"/>
      <dgm:spPr/>
      <dgm:t>
        <a:bodyPr/>
        <a:lstStyle/>
        <a:p>
          <a:r>
            <a:rPr lang="en-US" altLang="zh-CN" sz="2400" dirty="0"/>
            <a:t>I/O</a:t>
          </a:r>
          <a:r>
            <a:rPr lang="zh-CN" altLang="en-US" sz="2400" dirty="0"/>
            <a:t>接口</a:t>
          </a:r>
          <a:endParaRPr lang="en-US" altLang="zh-CN" sz="2400" dirty="0"/>
        </a:p>
      </dgm:t>
    </dgm:pt>
    <dgm:pt modelId="{8783CF3D-C259-4F27-8359-51C36E4D0CE2}" type="parTrans" cxnId="{F235F4B6-244C-4827-8243-56229CA3293F}">
      <dgm:prSet/>
      <dgm:spPr/>
      <dgm:t>
        <a:bodyPr/>
        <a:lstStyle/>
        <a:p>
          <a:endParaRPr lang="zh-CN" altLang="en-US" sz="2800"/>
        </a:p>
      </dgm:t>
    </dgm:pt>
    <dgm:pt modelId="{C04E0F13-2410-4261-B5BC-54B9345B693B}" type="sibTrans" cxnId="{F235F4B6-244C-4827-8243-56229CA3293F}">
      <dgm:prSet/>
      <dgm:spPr/>
      <dgm:t>
        <a:bodyPr/>
        <a:lstStyle/>
        <a:p>
          <a:endParaRPr lang="zh-CN" altLang="en-US" sz="2800"/>
        </a:p>
      </dgm:t>
    </dgm:pt>
    <dgm:pt modelId="{380E2246-4020-4D52-A8D7-D110292B3218}">
      <dgm:prSet phldrT="[文本]" custT="1"/>
      <dgm:spPr/>
      <dgm:t>
        <a:bodyPr/>
        <a:lstStyle/>
        <a:p>
          <a:r>
            <a:rPr lang="en-US" altLang="zh-CN" sz="2400" dirty="0"/>
            <a:t>I/O</a:t>
          </a:r>
          <a:r>
            <a:rPr lang="zh-CN" altLang="en-US" sz="2400" dirty="0"/>
            <a:t>端口</a:t>
          </a:r>
        </a:p>
      </dgm:t>
    </dgm:pt>
    <dgm:pt modelId="{575B8244-7385-48FB-8ECA-FD18F4A67A98}" type="parTrans" cxnId="{70B9671D-70A2-4D27-A999-67DC722CA8BF}">
      <dgm:prSet/>
      <dgm:spPr/>
      <dgm:t>
        <a:bodyPr/>
        <a:lstStyle/>
        <a:p>
          <a:endParaRPr lang="zh-CN" altLang="en-US" sz="2800"/>
        </a:p>
      </dgm:t>
    </dgm:pt>
    <dgm:pt modelId="{DBAAF7AB-C5FB-4D81-A1DD-639383977980}" type="sibTrans" cxnId="{70B9671D-70A2-4D27-A999-67DC722CA8BF}">
      <dgm:prSet/>
      <dgm:spPr/>
      <dgm:t>
        <a:bodyPr/>
        <a:lstStyle/>
        <a:p>
          <a:endParaRPr lang="zh-CN" altLang="en-US" sz="2800"/>
        </a:p>
      </dgm:t>
    </dgm:pt>
    <dgm:pt modelId="{E4A73840-475F-4587-B312-C2953A6BB33E}">
      <dgm:prSet phldrT="[文本]" custT="1"/>
      <dgm:spPr/>
      <dgm:t>
        <a:bodyPr/>
        <a:lstStyle/>
        <a:p>
          <a:pPr algn="ctr"/>
          <a:endParaRPr lang="zh-CN" altLang="en-US" sz="2800" dirty="0"/>
        </a:p>
      </dgm:t>
    </dgm:pt>
    <dgm:pt modelId="{EFECD7B4-7379-46AB-A0CA-9F419D62839B}" type="parTrans" cxnId="{FDF33BA8-B5FA-4D38-B50F-0F21387D5D0B}">
      <dgm:prSet/>
      <dgm:spPr/>
      <dgm:t>
        <a:bodyPr/>
        <a:lstStyle/>
        <a:p>
          <a:endParaRPr lang="zh-CN" altLang="en-US" sz="2800"/>
        </a:p>
      </dgm:t>
    </dgm:pt>
    <dgm:pt modelId="{92D4E71F-EDBB-4ED9-A19E-FBD1258EF9F1}" type="sibTrans" cxnId="{FDF33BA8-B5FA-4D38-B50F-0F21387D5D0B}">
      <dgm:prSet/>
      <dgm:spPr/>
      <dgm:t>
        <a:bodyPr/>
        <a:lstStyle/>
        <a:p>
          <a:endParaRPr lang="zh-CN" altLang="en-US" sz="2800"/>
        </a:p>
      </dgm:t>
    </dgm:pt>
    <dgm:pt modelId="{FFD33D23-8862-4C69-82B8-A627CB003D44}">
      <dgm:prSet phldrT="[文本]" custT="1"/>
      <dgm:spPr/>
      <dgm:t>
        <a:bodyPr/>
        <a:lstStyle/>
        <a:p>
          <a:endParaRPr lang="zh-CN" altLang="en-US" sz="2800" dirty="0"/>
        </a:p>
      </dgm:t>
    </dgm:pt>
    <dgm:pt modelId="{A7D99246-925E-4009-A900-39EAC97B0B3E}" type="parTrans" cxnId="{3FB4EBD1-F208-4BAA-80C8-D611640080A3}">
      <dgm:prSet/>
      <dgm:spPr/>
      <dgm:t>
        <a:bodyPr/>
        <a:lstStyle/>
        <a:p>
          <a:endParaRPr lang="zh-CN" altLang="en-US" sz="2800"/>
        </a:p>
      </dgm:t>
    </dgm:pt>
    <dgm:pt modelId="{78EF49D3-9D6D-47FA-BDD7-B7E01D988DF7}" type="sibTrans" cxnId="{3FB4EBD1-F208-4BAA-80C8-D611640080A3}">
      <dgm:prSet/>
      <dgm:spPr/>
      <dgm:t>
        <a:bodyPr/>
        <a:lstStyle/>
        <a:p>
          <a:endParaRPr lang="zh-CN" altLang="en-US" sz="2800"/>
        </a:p>
      </dgm:t>
    </dgm:pt>
    <dgm:pt modelId="{7781233B-E318-4AEC-BCC0-6E02102C1DBA}">
      <dgm:prSet phldrT="[文本]" custT="1"/>
      <dgm:spPr/>
      <dgm:t>
        <a:bodyPr/>
        <a:lstStyle/>
        <a:p>
          <a:endParaRPr lang="zh-CN" altLang="en-US" sz="3200" dirty="0"/>
        </a:p>
      </dgm:t>
    </dgm:pt>
    <dgm:pt modelId="{6EDC0697-2BB1-42DB-8136-E7F90E71AF71}" type="parTrans" cxnId="{E3203E73-612D-4B61-91BC-4895623F63EC}">
      <dgm:prSet/>
      <dgm:spPr/>
      <dgm:t>
        <a:bodyPr/>
        <a:lstStyle/>
        <a:p>
          <a:endParaRPr lang="zh-CN" altLang="en-US" sz="2800"/>
        </a:p>
      </dgm:t>
    </dgm:pt>
    <dgm:pt modelId="{04E3930B-BF0A-499A-94C0-B9758EB29688}" type="sibTrans" cxnId="{E3203E73-612D-4B61-91BC-4895623F63EC}">
      <dgm:prSet/>
      <dgm:spPr/>
      <dgm:t>
        <a:bodyPr/>
        <a:lstStyle/>
        <a:p>
          <a:endParaRPr lang="zh-CN" altLang="en-US" sz="2800"/>
        </a:p>
      </dgm:t>
    </dgm:pt>
    <dgm:pt modelId="{456B43FD-2A92-44C9-9B59-2663BC2A0CF6}" type="pres">
      <dgm:prSet presAssocID="{E6DC329E-7683-4E7D-BE4F-05C69260FD6E}" presName="Name0" presStyleCnt="0">
        <dgm:presLayoutVars>
          <dgm:chMax val="7"/>
          <dgm:resizeHandles val="exact"/>
        </dgm:presLayoutVars>
      </dgm:prSet>
      <dgm:spPr/>
    </dgm:pt>
    <dgm:pt modelId="{431C788F-5B41-4388-9374-C453BB7423DA}" type="pres">
      <dgm:prSet presAssocID="{E6DC329E-7683-4E7D-BE4F-05C69260FD6E}" presName="comp1" presStyleCnt="0"/>
      <dgm:spPr/>
    </dgm:pt>
    <dgm:pt modelId="{D99C87D6-88ED-49C7-AAE4-344A80E4EFE3}" type="pres">
      <dgm:prSet presAssocID="{E6DC329E-7683-4E7D-BE4F-05C69260FD6E}" presName="circle1" presStyleLbl="node1" presStyleIdx="0" presStyleCnt="5" custLinFactNeighborY="-2297"/>
      <dgm:spPr/>
    </dgm:pt>
    <dgm:pt modelId="{5A06F1C3-4E96-49BF-9659-DD85F1E79D3F}" type="pres">
      <dgm:prSet presAssocID="{E6DC329E-7683-4E7D-BE4F-05C69260FD6E}" presName="c1text" presStyleLbl="node1" presStyleIdx="0" presStyleCnt="5">
        <dgm:presLayoutVars>
          <dgm:bulletEnabled val="1"/>
        </dgm:presLayoutVars>
      </dgm:prSet>
      <dgm:spPr/>
    </dgm:pt>
    <dgm:pt modelId="{25CF2403-9587-4B7F-9BEA-B51BE5E9BF6D}" type="pres">
      <dgm:prSet presAssocID="{E6DC329E-7683-4E7D-BE4F-05C69260FD6E}" presName="comp2" presStyleCnt="0"/>
      <dgm:spPr/>
    </dgm:pt>
    <dgm:pt modelId="{B87B09B0-FC02-4249-BA30-B7FF7630BD6C}" type="pres">
      <dgm:prSet presAssocID="{E6DC329E-7683-4E7D-BE4F-05C69260FD6E}" presName="circle2" presStyleLbl="node1" presStyleIdx="1" presStyleCnt="5"/>
      <dgm:spPr/>
    </dgm:pt>
    <dgm:pt modelId="{5288E5A6-53C7-49F1-8DCD-00A26E15370D}" type="pres">
      <dgm:prSet presAssocID="{E6DC329E-7683-4E7D-BE4F-05C69260FD6E}" presName="c2text" presStyleLbl="node1" presStyleIdx="1" presStyleCnt="5">
        <dgm:presLayoutVars>
          <dgm:bulletEnabled val="1"/>
        </dgm:presLayoutVars>
      </dgm:prSet>
      <dgm:spPr/>
    </dgm:pt>
    <dgm:pt modelId="{BAFDEF2A-9E01-41C2-8E0D-83CA9358DE40}" type="pres">
      <dgm:prSet presAssocID="{E6DC329E-7683-4E7D-BE4F-05C69260FD6E}" presName="comp3" presStyleCnt="0"/>
      <dgm:spPr/>
    </dgm:pt>
    <dgm:pt modelId="{D12EAA12-4798-4921-A24D-417D04CF2956}" type="pres">
      <dgm:prSet presAssocID="{E6DC329E-7683-4E7D-BE4F-05C69260FD6E}" presName="circle3" presStyleLbl="node1" presStyleIdx="2" presStyleCnt="5" custScaleX="46911" custScaleY="46911" custLinFactNeighborX="-25530" custLinFactNeighborY="-13113"/>
      <dgm:spPr/>
    </dgm:pt>
    <dgm:pt modelId="{C7106B2E-5E3A-44FD-8174-B2EBD18FE33D}" type="pres">
      <dgm:prSet presAssocID="{E6DC329E-7683-4E7D-BE4F-05C69260FD6E}" presName="c3text" presStyleLbl="node1" presStyleIdx="2" presStyleCnt="5">
        <dgm:presLayoutVars>
          <dgm:bulletEnabled val="1"/>
        </dgm:presLayoutVars>
      </dgm:prSet>
      <dgm:spPr/>
    </dgm:pt>
    <dgm:pt modelId="{236D0E55-788E-4D66-A40E-D99FA35188EB}" type="pres">
      <dgm:prSet presAssocID="{E6DC329E-7683-4E7D-BE4F-05C69260FD6E}" presName="comp4" presStyleCnt="0"/>
      <dgm:spPr/>
    </dgm:pt>
    <dgm:pt modelId="{192B76EF-1D76-4882-9609-8E03339495FA}" type="pres">
      <dgm:prSet presAssocID="{E6DC329E-7683-4E7D-BE4F-05C69260FD6E}" presName="circle4" presStyleLbl="node1" presStyleIdx="3" presStyleCnt="5" custScaleX="46911" custScaleY="46911" custLinFactNeighborX="25983" custLinFactNeighborY="-52120"/>
      <dgm:spPr/>
    </dgm:pt>
    <dgm:pt modelId="{880B4DF4-AE6B-44AF-ACEC-3F112277090F}" type="pres">
      <dgm:prSet presAssocID="{E6DC329E-7683-4E7D-BE4F-05C69260FD6E}" presName="c4text" presStyleLbl="node1" presStyleIdx="3" presStyleCnt="5">
        <dgm:presLayoutVars>
          <dgm:bulletEnabled val="1"/>
        </dgm:presLayoutVars>
      </dgm:prSet>
      <dgm:spPr/>
    </dgm:pt>
    <dgm:pt modelId="{0D742370-031D-49E7-8651-3DAB674F48CD}" type="pres">
      <dgm:prSet presAssocID="{E6DC329E-7683-4E7D-BE4F-05C69260FD6E}" presName="comp5" presStyleCnt="0"/>
      <dgm:spPr/>
    </dgm:pt>
    <dgm:pt modelId="{B3059B1E-47B8-41FE-BFC0-7A996E85BA3A}" type="pres">
      <dgm:prSet presAssocID="{E6DC329E-7683-4E7D-BE4F-05C69260FD6E}" presName="circle5" presStyleLbl="node1" presStyleIdx="4" presStyleCnt="5" custScaleX="68160" custScaleY="66995" custLinFactNeighborX="24389" custLinFactNeighborY="-13019"/>
      <dgm:spPr/>
    </dgm:pt>
    <dgm:pt modelId="{1EDC6480-8914-41D3-AC21-32B0C2D5C12D}" type="pres">
      <dgm:prSet presAssocID="{E6DC329E-7683-4E7D-BE4F-05C69260FD6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70B9671D-70A2-4D27-A999-67DC722CA8BF}" srcId="{E6DC329E-7683-4E7D-BE4F-05C69260FD6E}" destId="{380E2246-4020-4D52-A8D7-D110292B3218}" srcOrd="1" destOrd="0" parTransId="{575B8244-7385-48FB-8ECA-FD18F4A67A98}" sibTransId="{DBAAF7AB-C5FB-4D81-A1DD-639383977980}"/>
    <dgm:cxn modelId="{6ADFBA33-3031-E346-BDD5-9F5AF8236750}" type="presOf" srcId="{941EDB22-E6C8-47AC-821B-5D4A05D44A8B}" destId="{D99C87D6-88ED-49C7-AAE4-344A80E4EFE3}" srcOrd="0" destOrd="0" presId="urn:microsoft.com/office/officeart/2005/8/layout/venn2"/>
    <dgm:cxn modelId="{9BA35335-BE87-B343-952B-9E38332F091C}" type="presOf" srcId="{380E2246-4020-4D52-A8D7-D110292B3218}" destId="{5288E5A6-53C7-49F1-8DCD-00A26E15370D}" srcOrd="1" destOrd="0" presId="urn:microsoft.com/office/officeart/2005/8/layout/venn2"/>
    <dgm:cxn modelId="{04DB5B3F-6349-9F49-A274-4A093D54E433}" type="presOf" srcId="{FFD33D23-8862-4C69-82B8-A627CB003D44}" destId="{880B4DF4-AE6B-44AF-ACEC-3F112277090F}" srcOrd="1" destOrd="0" presId="urn:microsoft.com/office/officeart/2005/8/layout/venn2"/>
    <dgm:cxn modelId="{E3203E73-612D-4B61-91BC-4895623F63EC}" srcId="{E6DC329E-7683-4E7D-BE4F-05C69260FD6E}" destId="{7781233B-E318-4AEC-BCC0-6E02102C1DBA}" srcOrd="4" destOrd="0" parTransId="{6EDC0697-2BB1-42DB-8136-E7F90E71AF71}" sibTransId="{04E3930B-BF0A-499A-94C0-B9758EB29688}"/>
    <dgm:cxn modelId="{F083E79C-8836-FC4A-9526-022702921623}" type="presOf" srcId="{7781233B-E318-4AEC-BCC0-6E02102C1DBA}" destId="{1EDC6480-8914-41D3-AC21-32B0C2D5C12D}" srcOrd="1" destOrd="0" presId="urn:microsoft.com/office/officeart/2005/8/layout/venn2"/>
    <dgm:cxn modelId="{FDF33BA8-B5FA-4D38-B50F-0F21387D5D0B}" srcId="{E6DC329E-7683-4E7D-BE4F-05C69260FD6E}" destId="{E4A73840-475F-4587-B312-C2953A6BB33E}" srcOrd="2" destOrd="0" parTransId="{EFECD7B4-7379-46AB-A0CA-9F419D62839B}" sibTransId="{92D4E71F-EDBB-4ED9-A19E-FBD1258EF9F1}"/>
    <dgm:cxn modelId="{416F74AB-D874-8C42-8A22-E4B87C1E40D6}" type="presOf" srcId="{FFD33D23-8862-4C69-82B8-A627CB003D44}" destId="{192B76EF-1D76-4882-9609-8E03339495FA}" srcOrd="0" destOrd="0" presId="urn:microsoft.com/office/officeart/2005/8/layout/venn2"/>
    <dgm:cxn modelId="{DBD593B2-EC14-EA45-9B3F-7B369B162990}" type="presOf" srcId="{941EDB22-E6C8-47AC-821B-5D4A05D44A8B}" destId="{5A06F1C3-4E96-49BF-9659-DD85F1E79D3F}" srcOrd="1" destOrd="0" presId="urn:microsoft.com/office/officeart/2005/8/layout/venn2"/>
    <dgm:cxn modelId="{F235F4B6-244C-4827-8243-56229CA3293F}" srcId="{E6DC329E-7683-4E7D-BE4F-05C69260FD6E}" destId="{941EDB22-E6C8-47AC-821B-5D4A05D44A8B}" srcOrd="0" destOrd="0" parTransId="{8783CF3D-C259-4F27-8359-51C36E4D0CE2}" sibTransId="{C04E0F13-2410-4261-B5BC-54B9345B693B}"/>
    <dgm:cxn modelId="{5E974BBF-23C9-214D-8224-8189BBBDB553}" type="presOf" srcId="{380E2246-4020-4D52-A8D7-D110292B3218}" destId="{B87B09B0-FC02-4249-BA30-B7FF7630BD6C}" srcOrd="0" destOrd="0" presId="urn:microsoft.com/office/officeart/2005/8/layout/venn2"/>
    <dgm:cxn modelId="{3FB4EBD1-F208-4BAA-80C8-D611640080A3}" srcId="{E6DC329E-7683-4E7D-BE4F-05C69260FD6E}" destId="{FFD33D23-8862-4C69-82B8-A627CB003D44}" srcOrd="3" destOrd="0" parTransId="{A7D99246-925E-4009-A900-39EAC97B0B3E}" sibTransId="{78EF49D3-9D6D-47FA-BDD7-B7E01D988DF7}"/>
    <dgm:cxn modelId="{BBBCF9E6-A14D-0C4E-A978-84264927D6EA}" type="presOf" srcId="{E6DC329E-7683-4E7D-BE4F-05C69260FD6E}" destId="{456B43FD-2A92-44C9-9B59-2663BC2A0CF6}" srcOrd="0" destOrd="0" presId="urn:microsoft.com/office/officeart/2005/8/layout/venn2"/>
    <dgm:cxn modelId="{63662AEC-33F1-7248-A86B-829C63417D94}" type="presOf" srcId="{7781233B-E318-4AEC-BCC0-6E02102C1DBA}" destId="{B3059B1E-47B8-41FE-BFC0-7A996E85BA3A}" srcOrd="0" destOrd="0" presId="urn:microsoft.com/office/officeart/2005/8/layout/venn2"/>
    <dgm:cxn modelId="{5C4E0AEF-AE1A-6C49-BC4A-6E57E0810CE0}" type="presOf" srcId="{E4A73840-475F-4587-B312-C2953A6BB33E}" destId="{C7106B2E-5E3A-44FD-8174-B2EBD18FE33D}" srcOrd="1" destOrd="0" presId="urn:microsoft.com/office/officeart/2005/8/layout/venn2"/>
    <dgm:cxn modelId="{B6AD20EF-C32F-AE4A-B530-5F7D7662FC96}" type="presOf" srcId="{E4A73840-475F-4587-B312-C2953A6BB33E}" destId="{D12EAA12-4798-4921-A24D-417D04CF2956}" srcOrd="0" destOrd="0" presId="urn:microsoft.com/office/officeart/2005/8/layout/venn2"/>
    <dgm:cxn modelId="{FC1D3E9E-C243-9D46-A277-98E4ECAEAFEB}" type="presParOf" srcId="{456B43FD-2A92-44C9-9B59-2663BC2A0CF6}" destId="{431C788F-5B41-4388-9374-C453BB7423DA}" srcOrd="0" destOrd="0" presId="urn:microsoft.com/office/officeart/2005/8/layout/venn2"/>
    <dgm:cxn modelId="{D64BFB2A-58C8-1D47-8A68-CB9AB70320B1}" type="presParOf" srcId="{431C788F-5B41-4388-9374-C453BB7423DA}" destId="{D99C87D6-88ED-49C7-AAE4-344A80E4EFE3}" srcOrd="0" destOrd="0" presId="urn:microsoft.com/office/officeart/2005/8/layout/venn2"/>
    <dgm:cxn modelId="{CC85F049-2675-FC43-9A23-8C598D75A854}" type="presParOf" srcId="{431C788F-5B41-4388-9374-C453BB7423DA}" destId="{5A06F1C3-4E96-49BF-9659-DD85F1E79D3F}" srcOrd="1" destOrd="0" presId="urn:microsoft.com/office/officeart/2005/8/layout/venn2"/>
    <dgm:cxn modelId="{FFE7C4CA-D503-7D4F-A3C2-49A601036697}" type="presParOf" srcId="{456B43FD-2A92-44C9-9B59-2663BC2A0CF6}" destId="{25CF2403-9587-4B7F-9BEA-B51BE5E9BF6D}" srcOrd="1" destOrd="0" presId="urn:microsoft.com/office/officeart/2005/8/layout/venn2"/>
    <dgm:cxn modelId="{049F89A1-045C-ED41-911C-67875A6FAAD5}" type="presParOf" srcId="{25CF2403-9587-4B7F-9BEA-B51BE5E9BF6D}" destId="{B87B09B0-FC02-4249-BA30-B7FF7630BD6C}" srcOrd="0" destOrd="0" presId="urn:microsoft.com/office/officeart/2005/8/layout/venn2"/>
    <dgm:cxn modelId="{C12828B3-7BC9-F74C-9638-388253D91130}" type="presParOf" srcId="{25CF2403-9587-4B7F-9BEA-B51BE5E9BF6D}" destId="{5288E5A6-53C7-49F1-8DCD-00A26E15370D}" srcOrd="1" destOrd="0" presId="urn:microsoft.com/office/officeart/2005/8/layout/venn2"/>
    <dgm:cxn modelId="{03A85B05-C17C-F540-8A0B-706C0EF85BE4}" type="presParOf" srcId="{456B43FD-2A92-44C9-9B59-2663BC2A0CF6}" destId="{BAFDEF2A-9E01-41C2-8E0D-83CA9358DE40}" srcOrd="2" destOrd="0" presId="urn:microsoft.com/office/officeart/2005/8/layout/venn2"/>
    <dgm:cxn modelId="{9B8BA930-929A-754E-957D-9FC1486369F7}" type="presParOf" srcId="{BAFDEF2A-9E01-41C2-8E0D-83CA9358DE40}" destId="{D12EAA12-4798-4921-A24D-417D04CF2956}" srcOrd="0" destOrd="0" presId="urn:microsoft.com/office/officeart/2005/8/layout/venn2"/>
    <dgm:cxn modelId="{D47ADAE1-4FBD-F546-8D2D-3321E949E48F}" type="presParOf" srcId="{BAFDEF2A-9E01-41C2-8E0D-83CA9358DE40}" destId="{C7106B2E-5E3A-44FD-8174-B2EBD18FE33D}" srcOrd="1" destOrd="0" presId="urn:microsoft.com/office/officeart/2005/8/layout/venn2"/>
    <dgm:cxn modelId="{81BFCDE6-851A-D84B-A52E-A56C06027B4D}" type="presParOf" srcId="{456B43FD-2A92-44C9-9B59-2663BC2A0CF6}" destId="{236D0E55-788E-4D66-A40E-D99FA35188EB}" srcOrd="3" destOrd="0" presId="urn:microsoft.com/office/officeart/2005/8/layout/venn2"/>
    <dgm:cxn modelId="{3000B3FE-1D57-684B-8963-79D6D781BA90}" type="presParOf" srcId="{236D0E55-788E-4D66-A40E-D99FA35188EB}" destId="{192B76EF-1D76-4882-9609-8E03339495FA}" srcOrd="0" destOrd="0" presId="urn:microsoft.com/office/officeart/2005/8/layout/venn2"/>
    <dgm:cxn modelId="{51C0C2D3-F43B-EE48-93E3-CF25B07225E3}" type="presParOf" srcId="{236D0E55-788E-4D66-A40E-D99FA35188EB}" destId="{880B4DF4-AE6B-44AF-ACEC-3F112277090F}" srcOrd="1" destOrd="0" presId="urn:microsoft.com/office/officeart/2005/8/layout/venn2"/>
    <dgm:cxn modelId="{F6CA4FA1-B125-804E-BE33-D1FC633DF4A7}" type="presParOf" srcId="{456B43FD-2A92-44C9-9B59-2663BC2A0CF6}" destId="{0D742370-031D-49E7-8651-3DAB674F48CD}" srcOrd="4" destOrd="0" presId="urn:microsoft.com/office/officeart/2005/8/layout/venn2"/>
    <dgm:cxn modelId="{1CB626F1-DA4D-1B4C-AD8C-1B344B6A6BC3}" type="presParOf" srcId="{0D742370-031D-49E7-8651-3DAB674F48CD}" destId="{B3059B1E-47B8-41FE-BFC0-7A996E85BA3A}" srcOrd="0" destOrd="0" presId="urn:microsoft.com/office/officeart/2005/8/layout/venn2"/>
    <dgm:cxn modelId="{21D5ABCD-8D7F-8846-872B-B1CB568CEC16}" type="presParOf" srcId="{0D742370-031D-49E7-8651-3DAB674F48CD}" destId="{1EDC6480-8914-41D3-AC21-32B0C2D5C12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C87D6-88ED-49C7-AAE4-344A80E4EFE3}">
      <dsp:nvSpPr>
        <dsp:cNvPr id="0" name=""/>
        <dsp:cNvSpPr/>
      </dsp:nvSpPr>
      <dsp:spPr>
        <a:xfrm>
          <a:off x="5539215" y="1313503"/>
          <a:ext cx="2443717" cy="2346573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1" kern="1200" dirty="0"/>
            <a:t>CPU</a:t>
          </a:r>
          <a:endParaRPr lang="zh-CN" altLang="en-US" sz="3600" b="1" kern="1200" dirty="0"/>
        </a:p>
      </dsp:txBody>
      <dsp:txXfrm>
        <a:off x="5897089" y="1900146"/>
        <a:ext cx="1727968" cy="11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C87D6-88ED-49C7-AAE4-344A80E4EFE3}">
      <dsp:nvSpPr>
        <dsp:cNvPr id="0" name=""/>
        <dsp:cNvSpPr/>
      </dsp:nvSpPr>
      <dsp:spPr>
        <a:xfrm>
          <a:off x="959370" y="0"/>
          <a:ext cx="4392488" cy="4392488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I/O</a:t>
          </a:r>
          <a:r>
            <a:rPr lang="zh-CN" altLang="en-US" sz="2400" kern="1200" dirty="0"/>
            <a:t>接口</a:t>
          </a:r>
          <a:endParaRPr lang="en-US" altLang="zh-CN" sz="2400" kern="1200" dirty="0"/>
        </a:p>
      </dsp:txBody>
      <dsp:txXfrm>
        <a:off x="2332023" y="219624"/>
        <a:ext cx="1647183" cy="439248"/>
      </dsp:txXfrm>
    </dsp:sp>
    <dsp:sp modelId="{B87B09B0-FC02-4249-BA30-B7FF7630BD6C}">
      <dsp:nvSpPr>
        <dsp:cNvPr id="0" name=""/>
        <dsp:cNvSpPr/>
      </dsp:nvSpPr>
      <dsp:spPr>
        <a:xfrm>
          <a:off x="1288807" y="658873"/>
          <a:ext cx="3733614" cy="3733614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932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I/O</a:t>
          </a:r>
          <a:r>
            <a:rPr lang="zh-CN" altLang="en-US" sz="2400" kern="1200" dirty="0"/>
            <a:t>端口</a:t>
          </a:r>
        </a:p>
      </dsp:txBody>
      <dsp:txXfrm>
        <a:off x="2350554" y="873556"/>
        <a:ext cx="1610121" cy="429365"/>
      </dsp:txXfrm>
    </dsp:sp>
    <dsp:sp modelId="{D12EAA12-4798-4921-A24D-417D04CF2956}">
      <dsp:nvSpPr>
        <dsp:cNvPr id="0" name=""/>
        <dsp:cNvSpPr/>
      </dsp:nvSpPr>
      <dsp:spPr>
        <a:xfrm>
          <a:off x="1649437" y="1730730"/>
          <a:ext cx="1442392" cy="1442392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3864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1997414" y="1830255"/>
        <a:ext cx="746437" cy="199050"/>
      </dsp:txXfrm>
    </dsp:sp>
    <dsp:sp modelId="{192B76EF-1D76-4882-9609-8E03339495FA}">
      <dsp:nvSpPr>
        <dsp:cNvPr id="0" name=""/>
        <dsp:cNvSpPr/>
      </dsp:nvSpPr>
      <dsp:spPr>
        <a:xfrm>
          <a:off x="3216676" y="1358749"/>
          <a:ext cx="1133308" cy="1133308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3864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3477336" y="1460746"/>
        <a:ext cx="611986" cy="203995"/>
      </dsp:txXfrm>
    </dsp:sp>
    <dsp:sp modelId="{B3059B1E-47B8-41FE-BFC0-7A996E85BA3A}">
      <dsp:nvSpPr>
        <dsp:cNvPr id="0" name=""/>
        <dsp:cNvSpPr/>
      </dsp:nvSpPr>
      <dsp:spPr>
        <a:xfrm>
          <a:off x="2985344" y="2696697"/>
          <a:ext cx="1197567" cy="1177098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932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kern="1200" dirty="0"/>
        </a:p>
      </dsp:txBody>
      <dsp:txXfrm>
        <a:off x="3160724" y="2990972"/>
        <a:ext cx="846808" cy="588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spcBef>
                <a:spcPct val="0"/>
              </a:spcBef>
              <a:defRPr sz="1300">
                <a:latin typeface="Arial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spcBef>
                <a:spcPct val="0"/>
              </a:spcBef>
              <a:defRPr sz="1300">
                <a:latin typeface="Arial" charset="0"/>
                <a:ea typeface="宋体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spcBef>
                <a:spcPct val="0"/>
              </a:spcBef>
              <a:defRPr sz="1300">
                <a:latin typeface="Arial" charset="0"/>
                <a:ea typeface="宋体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spcBef>
                <a:spcPct val="0"/>
              </a:spcBef>
              <a:defRPr sz="1300">
                <a:latin typeface="Arial" charset="0"/>
                <a:ea typeface="宋体" pitchFamily="2" charset="-122"/>
              </a:defRPr>
            </a:lvl1pPr>
          </a:lstStyle>
          <a:p>
            <a:fld id="{D9614F34-BD34-48EB-9DA6-41AB144CD2D6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0543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spcBef>
                <a:spcPct val="0"/>
              </a:spcBef>
              <a:defRPr sz="1300" b="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spcBef>
                <a:spcPct val="0"/>
              </a:spcBef>
              <a:defRPr sz="1300" b="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spcBef>
                <a:spcPct val="0"/>
              </a:spcBef>
              <a:defRPr sz="1300" b="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spcBef>
                <a:spcPct val="0"/>
              </a:spcBef>
              <a:defRPr sz="1300" b="0">
                <a:latin typeface="Times New Roman" pitchFamily="18" charset="0"/>
                <a:ea typeface="宋体" pitchFamily="2" charset="-122"/>
              </a:defRPr>
            </a:lvl1pPr>
          </a:lstStyle>
          <a:p>
            <a:fld id="{3B9DEE87-D8F0-46A4-83B5-4812EC0DF53E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6560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15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30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46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61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7388" y="1143000"/>
            <a:ext cx="5483225" cy="3086100"/>
          </a:xfrm>
          <a:ln/>
        </p:spPr>
      </p:sp>
      <p:sp>
        <p:nvSpPr>
          <p:cNvPr id="7170" name="Notes Placeholder 2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7171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19C5F57F-8E08-A342-85D5-80A6E86B8E06}" type="slidenum">
              <a:rPr lang="zh-CN" altLang="zh-CN">
                <a:latin typeface="Calibri" charset="0"/>
              </a:rPr>
              <a:pPr>
                <a:buFont typeface="Arial" charset="0"/>
                <a:buNone/>
              </a:pPr>
              <a:t>1</a:t>
            </a:fld>
            <a:endParaRPr lang="zh-CN" altLang="zh-CN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05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533D9308-3EA8-BB4D-9BE4-7C1B705FF90D}" type="slidenum">
              <a:rPr lang="zh-CN" altLang="en-US"/>
              <a:pPr eaLnBrk="1" hangingPunct="1"/>
              <a:t>13</a:t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350" y="642938"/>
            <a:ext cx="6846888" cy="3852862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091" y="4861442"/>
            <a:ext cx="6118216" cy="4603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7393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867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7388" y="1143000"/>
            <a:ext cx="5483225" cy="3086100"/>
          </a:xfrm>
          <a:ln/>
        </p:spPr>
      </p:sp>
      <p:sp>
        <p:nvSpPr>
          <p:cNvPr id="65538" name="Notes Placeholder 2"/>
          <p:cNvSpPr>
            <a:spLocks noGrp="1" noChangeArrowheads="1"/>
          </p:cNvSpPr>
          <p:nvPr>
            <p:ph type="body" idx="4294967295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83971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E92F391F-5D16-5D4A-B9F5-2357574EFD29}" type="slidenum">
              <a:rPr lang="zh-CN" altLang="zh-CN">
                <a:latin typeface="Calibri" charset="0"/>
              </a:rPr>
              <a:pPr>
                <a:buFont typeface="Arial" charset="0"/>
                <a:buNone/>
              </a:pPr>
              <a:t>15</a:t>
            </a:fld>
            <a:endParaRPr lang="zh-CN" altLang="zh-CN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98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0399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610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7365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0048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9285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718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417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7388" y="1143000"/>
            <a:ext cx="5483225" cy="3086100"/>
          </a:xfrm>
          <a:ln/>
        </p:spPr>
      </p:sp>
      <p:sp>
        <p:nvSpPr>
          <p:cNvPr id="65538" name="Notes Placeholder 2"/>
          <p:cNvSpPr>
            <a:spLocks noGrp="1" noChangeArrowheads="1"/>
          </p:cNvSpPr>
          <p:nvPr>
            <p:ph type="body" idx="4294967295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83971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E92F391F-5D16-5D4A-B9F5-2357574EFD29}" type="slidenum">
              <a:rPr lang="zh-CN" altLang="zh-CN">
                <a:latin typeface="Calibri" charset="0"/>
              </a:rPr>
              <a:pPr>
                <a:buFont typeface="Arial" charset="0"/>
                <a:buNone/>
              </a:pPr>
              <a:t>5</a:t>
            </a:fld>
            <a:endParaRPr lang="zh-CN" altLang="zh-CN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18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976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9056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295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0094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1253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3649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7388" y="1143000"/>
            <a:ext cx="5483225" cy="3086100"/>
          </a:xfrm>
          <a:ln/>
        </p:spPr>
      </p:sp>
      <p:sp>
        <p:nvSpPr>
          <p:cNvPr id="65538" name="Notes Placeholder 2"/>
          <p:cNvSpPr>
            <a:spLocks noGrp="1" noChangeArrowheads="1"/>
          </p:cNvSpPr>
          <p:nvPr>
            <p:ph type="body" idx="4294967295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/>
          </a:p>
        </p:txBody>
      </p:sp>
      <p:sp>
        <p:nvSpPr>
          <p:cNvPr id="83971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E92F391F-5D16-5D4A-B9F5-2357574EFD29}" type="slidenum">
              <a:rPr lang="zh-CN" altLang="zh-CN">
                <a:latin typeface="Calibri" charset="0"/>
              </a:rPr>
              <a:pPr>
                <a:buFont typeface="Arial" charset="0"/>
                <a:buNone/>
              </a:pPr>
              <a:t>29</a:t>
            </a:fld>
            <a:endParaRPr lang="zh-CN" altLang="zh-CN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22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82858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2697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5802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7969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0263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691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507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3707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4695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19439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1940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1494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4142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操作系统在</a:t>
            </a:r>
            <a:r>
              <a:rPr lang="en-US" altLang="zh-CN" dirty="0"/>
              <a:t>C</a:t>
            </a:r>
            <a:r>
              <a:rPr lang="zh-CN" altLang="en-US" dirty="0"/>
              <a:t>盘，是因为</a:t>
            </a:r>
            <a:r>
              <a:rPr lang="en-US" altLang="zh-CN" dirty="0"/>
              <a:t>C</a:t>
            </a:r>
            <a:r>
              <a:rPr lang="zh-CN" altLang="en-US" dirty="0"/>
              <a:t>盘在外道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497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5049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8989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间隙用于等待取走信息</a:t>
            </a:r>
            <a:endParaRPr lang="en-US" altLang="zh-CN" dirty="0"/>
          </a:p>
          <a:p>
            <a:r>
              <a:rPr lang="en-US" altLang="zh-CN" dirty="0"/>
              <a:t>CRC</a:t>
            </a:r>
            <a:r>
              <a:rPr lang="zh-CN" altLang="en-US" dirty="0"/>
              <a:t>用于保护</a:t>
            </a:r>
            <a:r>
              <a:rPr lang="en-US" altLang="zh-CN" dirty="0"/>
              <a:t>ID</a:t>
            </a:r>
            <a:r>
              <a:rPr lang="zh-CN" altLang="en-US" dirty="0"/>
              <a:t>域</a:t>
            </a:r>
            <a:endParaRPr lang="en-US" altLang="zh-CN" dirty="0"/>
          </a:p>
          <a:p>
            <a:r>
              <a:rPr lang="zh-CN" altLang="en-US" dirty="0"/>
              <a:t>一个扇区</a:t>
            </a:r>
            <a:r>
              <a:rPr lang="en-US" altLang="zh-CN" dirty="0"/>
              <a:t>512</a:t>
            </a:r>
            <a:r>
              <a:rPr lang="zh-CN" altLang="en-US" dirty="0"/>
              <a:t>字节，数据域多</a:t>
            </a:r>
            <a:r>
              <a:rPr lang="en-US" altLang="zh-CN" dirty="0"/>
              <a:t>3</a:t>
            </a:r>
            <a:r>
              <a:rPr lang="zh-CN" altLang="en-US" dirty="0"/>
              <a:t>个字节用于奇偶校验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9417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2057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dirty="0"/>
                  <a:t>很难确定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i="0" dirty="0">
                    <a:latin typeface="Cambria Math" panose="02040503050406030204" pitchFamily="18" charset="0"/>
                  </a:rPr>
                  <a:t>𝑡_𝑆</a:t>
                </a:r>
                <a:r>
                  <a:rPr lang="zh-CN" altLang="en-US" dirty="0"/>
                  <a:t>很难确定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0068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时间</a:t>
            </a:r>
            <a:r>
              <a:rPr lang="en-US" altLang="zh-CN" dirty="0"/>
              <a:t>2ms~7ms</a:t>
            </a:r>
            <a:r>
              <a:rPr lang="zh-CN" altLang="en-US" dirty="0"/>
              <a:t>都有可能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2730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/>
              <a:t>Copyright © 2006 EMC Corporation. Do not Copy - All Rights Reserved.</a:t>
            </a: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36575" y="500063"/>
            <a:ext cx="8174038" cy="4598987"/>
          </a:xfrm>
          <a:ln/>
        </p:spPr>
      </p:sp>
      <p:sp>
        <p:nvSpPr>
          <p:cNvPr id="103428" name="Rectangle 3"/>
          <p:cNvSpPr>
            <a:spLocks noGrp="1" noChangeAspect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笔记本的磁盘转速低，原因是功耗低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82583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/>
              <a:t>Copyright © 2006 EMC Corporation. Do not Copy - All Rights Reserved.</a:t>
            </a: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36575" y="500063"/>
            <a:ext cx="8174038" cy="4598987"/>
          </a:xfrm>
          <a:ln/>
        </p:spPr>
      </p:sp>
      <p:sp>
        <p:nvSpPr>
          <p:cNvPr id="104452" name="Rectangle 3"/>
          <p:cNvSpPr>
            <a:spLocks noGrp="1" noChangeAspect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实际寻道时间只有平均寻道时间的</a:t>
            </a:r>
            <a:r>
              <a:rPr lang="en-US" altLang="zh-CN" dirty="0"/>
              <a:t>30%</a:t>
            </a:r>
            <a:r>
              <a:rPr lang="zh-CN" altLang="en-US" dirty="0"/>
              <a:t>，原因是局部性</a:t>
            </a:r>
            <a:endParaRPr lang="en-US" altLang="zh-CN" dirty="0"/>
          </a:p>
          <a:p>
            <a:r>
              <a:rPr lang="zh-CN" altLang="en-US" dirty="0"/>
              <a:t>最主要的瓶颈是旋转和寻道的时间延迟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8186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这种错误可以用</a:t>
            </a:r>
            <a:r>
              <a:rPr lang="en-US" altLang="zh-CN" dirty="0"/>
              <a:t>CRC</a:t>
            </a:r>
            <a:r>
              <a:rPr lang="zh-CN" altLang="en-US" dirty="0"/>
              <a:t>修复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50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1757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可能是出厂的时候有瑕疵</a:t>
            </a: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也可能是使用的时候被磁头戳坏</a:t>
            </a: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磁盘总有一些扇区不可用</a:t>
            </a: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51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4708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54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251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83C18E21-EECC-2844-8C32-9CB6E12283E7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093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83C18E21-EECC-2844-8C32-9CB6E12283E7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44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DEE87-D8F0-46A4-83B5-4812EC0DF53E}" type="slidenum">
              <a:rPr lang="zh-CN" altLang="en-US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706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E5EA5D7E-97F9-7A45-87DF-A3BC9611E460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8900" indent="0">
              <a:lnSpc>
                <a:spcPct val="105000"/>
              </a:lnSpc>
              <a:spcBef>
                <a:spcPct val="0"/>
              </a:spcBef>
              <a:buFont typeface="隶书" charset="0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6764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E5EA5D7E-97F9-7A45-87DF-A3BC9611E460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8900" indent="0">
              <a:lnSpc>
                <a:spcPct val="105000"/>
              </a:lnSpc>
              <a:spcBef>
                <a:spcPct val="0"/>
              </a:spcBef>
              <a:buFont typeface="隶书" charset="0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345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539750" y="82505"/>
            <a:ext cx="10631711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0" algn="ctr" hangingPunct="0">
              <a:defRPr sz="3000" b="1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54546" y="6589923"/>
            <a:ext cx="2219147" cy="307777"/>
            <a:chOff x="419615" y="6589923"/>
            <a:chExt cx="2219147" cy="307777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918060" y="6589923"/>
              <a:ext cx="1332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350" i="1" spc="300" dirty="0">
                  <a:gradFill>
                    <a:gsLst>
                      <a:gs pos="63000">
                        <a:schemeClr val="bg1"/>
                      </a:gs>
                      <a:gs pos="85000">
                        <a:schemeClr val="bg1">
                          <a:lumMod val="85000"/>
                        </a:schemeClr>
                      </a:gs>
                      <a:gs pos="96000">
                        <a:schemeClr val="bg1"/>
                      </a:gs>
                    </a:gsLst>
                    <a:lin ang="5400000" scaled="0"/>
                  </a:gradFill>
                  <a:effectLst/>
                  <a:latin typeface="+mn-ea"/>
                  <a:ea typeface="+mn-ea"/>
                </a:rPr>
                <a:t>计算机原理</a:t>
              </a:r>
            </a:p>
          </p:txBody>
        </p:sp>
        <p:sp>
          <p:nvSpPr>
            <p:cNvPr id="2" name="矩形 1"/>
            <p:cNvSpPr/>
            <p:nvPr userDrawn="1"/>
          </p:nvSpPr>
          <p:spPr>
            <a:xfrm>
              <a:off x="2098762" y="6705364"/>
              <a:ext cx="540000" cy="36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 flipH="1">
              <a:off x="419615" y="6705364"/>
              <a:ext cx="540000" cy="36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539750" y="1052736"/>
            <a:ext cx="10920052" cy="504031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"/>
              <a:defRPr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lvl2pPr>
            <a:lvl3pPr marL="1143000" indent="-228600">
              <a:buFont typeface="Wingdings" panose="05000000000000000000" pitchFamily="2" charset="2"/>
              <a:buChar char="p"/>
              <a:defRPr/>
            </a:lvl3pPr>
            <a:lvl4pPr marL="1600200" indent="-228600">
              <a:buFont typeface="Wingdings" panose="05000000000000000000" pitchFamily="2" charset="2"/>
              <a:buChar char="n"/>
              <a:defRPr/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第二级单击此处编辑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cxnSp>
        <p:nvCxnSpPr>
          <p:cNvPr id="13" name="直接连接符 9"/>
          <p:cNvCxnSpPr/>
          <p:nvPr userDrawn="1"/>
        </p:nvCxnSpPr>
        <p:spPr>
          <a:xfrm flipV="1">
            <a:off x="0" y="639763"/>
            <a:ext cx="12179882" cy="16929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320" y="260350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9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436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4012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439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852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312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32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779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4013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9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629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1090650" y="80628"/>
            <a:ext cx="10631711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0" algn="ctr" hangingPunct="0">
              <a:defRPr sz="3000" b="1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120225" y="6614249"/>
            <a:ext cx="2059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1000" b="0" i="1" dirty="0">
                <a:solidFill>
                  <a:srgbClr val="B9E1FF"/>
                </a:solidFill>
                <a:effectLst/>
                <a:latin typeface="+mn-ea"/>
                <a:ea typeface="+mn-ea"/>
              </a:rPr>
              <a:t>COMPUTER   PRINCIPLE</a:t>
            </a:r>
            <a:endParaRPr lang="zh-CN" altLang="en-US" sz="1000" b="0" i="1" dirty="0">
              <a:solidFill>
                <a:srgbClr val="B9E1FF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54546" y="6589923"/>
            <a:ext cx="2219147" cy="307777"/>
            <a:chOff x="419615" y="6589923"/>
            <a:chExt cx="2219147" cy="307777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918060" y="6589923"/>
              <a:ext cx="1332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350" i="1" spc="300" dirty="0">
                  <a:gradFill>
                    <a:gsLst>
                      <a:gs pos="63000">
                        <a:schemeClr val="bg1"/>
                      </a:gs>
                      <a:gs pos="85000">
                        <a:schemeClr val="bg1">
                          <a:lumMod val="85000"/>
                        </a:schemeClr>
                      </a:gs>
                      <a:gs pos="96000">
                        <a:schemeClr val="bg1"/>
                      </a:gs>
                    </a:gsLst>
                    <a:lin ang="5400000" scaled="0"/>
                  </a:gradFill>
                  <a:effectLst/>
                  <a:latin typeface="+mn-ea"/>
                  <a:ea typeface="+mn-ea"/>
                </a:rPr>
                <a:t>计算机原理</a:t>
              </a:r>
            </a:p>
          </p:txBody>
        </p:sp>
        <p:sp>
          <p:nvSpPr>
            <p:cNvPr id="2" name="矩形 1"/>
            <p:cNvSpPr/>
            <p:nvPr userDrawn="1"/>
          </p:nvSpPr>
          <p:spPr>
            <a:xfrm>
              <a:off x="2098762" y="6705364"/>
              <a:ext cx="540000" cy="36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 flipH="1">
              <a:off x="419615" y="6705364"/>
              <a:ext cx="540000" cy="36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"/>
              <a:defRPr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lvl2pPr>
            <a:lvl3pPr marL="1143000" indent="-228600">
              <a:buFont typeface="Wingdings" panose="05000000000000000000" pitchFamily="2" charset="2"/>
              <a:buChar char="p"/>
              <a:defRPr/>
            </a:lvl3pPr>
            <a:lvl4pPr marL="1600200" indent="-228600">
              <a:buFont typeface="Wingdings" panose="05000000000000000000" pitchFamily="2" charset="2"/>
              <a:buChar char="n"/>
              <a:defRPr/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第二级单击此处编辑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cxnSp>
        <p:nvCxnSpPr>
          <p:cNvPr id="13" name="直接连接符 9"/>
          <p:cNvCxnSpPr/>
          <p:nvPr userDrawn="1"/>
        </p:nvCxnSpPr>
        <p:spPr>
          <a:xfrm flipV="1">
            <a:off x="0" y="639763"/>
            <a:ext cx="12179882" cy="16929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320" y="260350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052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2535" y="116633"/>
            <a:ext cx="6946601" cy="432048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785" y="836713"/>
            <a:ext cx="11630310" cy="470162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n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buClr>
                <a:srgbClr val="0070C0"/>
              </a:buClr>
              <a:buSzPct val="120000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7231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33681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89600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10120225" y="6614249"/>
            <a:ext cx="2059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1000" b="0" i="1" dirty="0">
                <a:solidFill>
                  <a:srgbClr val="B9E1FF"/>
                </a:solidFill>
                <a:effectLst/>
                <a:latin typeface="+mn-ea"/>
                <a:ea typeface="+mn-ea"/>
              </a:rPr>
              <a:t>COMPUTER   PRINCIPLE</a:t>
            </a:r>
            <a:endParaRPr lang="zh-CN" altLang="en-US" sz="1000" b="0" i="1" dirty="0">
              <a:solidFill>
                <a:srgbClr val="B9E1FF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54546" y="6589923"/>
            <a:ext cx="2219147" cy="307777"/>
            <a:chOff x="419615" y="6589923"/>
            <a:chExt cx="2219147" cy="307777"/>
          </a:xfrm>
        </p:grpSpPr>
        <p:sp>
          <p:nvSpPr>
            <p:cNvPr id="6" name="TextBox 5"/>
            <p:cNvSpPr txBox="1"/>
            <p:nvPr userDrawn="1"/>
          </p:nvSpPr>
          <p:spPr>
            <a:xfrm>
              <a:off x="918060" y="6589923"/>
              <a:ext cx="1332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350" i="1" spc="300" dirty="0">
                  <a:gradFill>
                    <a:gsLst>
                      <a:gs pos="63000">
                        <a:schemeClr val="bg1"/>
                      </a:gs>
                      <a:gs pos="85000">
                        <a:schemeClr val="bg1">
                          <a:lumMod val="85000"/>
                        </a:schemeClr>
                      </a:gs>
                      <a:gs pos="96000">
                        <a:schemeClr val="bg1"/>
                      </a:gs>
                    </a:gsLst>
                    <a:lin ang="5400000" scaled="0"/>
                  </a:gradFill>
                  <a:effectLst/>
                  <a:latin typeface="+mn-ea"/>
                  <a:ea typeface="+mn-ea"/>
                </a:rPr>
                <a:t>计算机原理</a:t>
              </a: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98762" y="6705364"/>
              <a:ext cx="540000" cy="36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 flipH="1">
              <a:off x="419615" y="6705364"/>
              <a:ext cx="540000" cy="36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Rectangle 2"/>
          <p:cNvSpPr txBox="1">
            <a:spLocks noChangeArrowheads="1"/>
          </p:cNvSpPr>
          <p:nvPr userDrawn="1"/>
        </p:nvSpPr>
        <p:spPr bwMode="auto">
          <a:xfrm>
            <a:off x="1558925" y="122238"/>
            <a:ext cx="10620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>
              <a:defRPr sz="24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28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6.2.3 I/O</a:t>
            </a:r>
            <a:r>
              <a:rPr lang="zh-CN" altLang="en-US" sz="28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接口基本结构和寻址</a:t>
            </a:r>
          </a:p>
        </p:txBody>
      </p:sp>
    </p:spTree>
    <p:extLst>
      <p:ext uri="{BB962C8B-B14F-4D97-AF65-F5344CB8AC3E}">
        <p14:creationId xmlns:p14="http://schemas.microsoft.com/office/powerpoint/2010/main" val="6975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89600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 userDrawn="1"/>
        </p:nvGrpSpPr>
        <p:grpSpPr>
          <a:xfrm>
            <a:off x="154546" y="6589923"/>
            <a:ext cx="2219147" cy="307777"/>
            <a:chOff x="419615" y="6589923"/>
            <a:chExt cx="2219147" cy="30777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918060" y="6589923"/>
              <a:ext cx="1332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350" i="1" spc="300" dirty="0">
                  <a:gradFill>
                    <a:gsLst>
                      <a:gs pos="63000">
                        <a:schemeClr val="bg1"/>
                      </a:gs>
                      <a:gs pos="85000">
                        <a:schemeClr val="bg1">
                          <a:lumMod val="85000"/>
                        </a:schemeClr>
                      </a:gs>
                      <a:gs pos="96000">
                        <a:schemeClr val="bg1"/>
                      </a:gs>
                    </a:gsLst>
                    <a:lin ang="5400000" scaled="0"/>
                  </a:gradFill>
                  <a:effectLst/>
                  <a:latin typeface="+mn-ea"/>
                  <a:ea typeface="+mn-ea"/>
                </a:rPr>
                <a:t>计算机原理</a:t>
              </a: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2098762" y="6705364"/>
              <a:ext cx="540000" cy="36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 flipH="1">
              <a:off x="419615" y="6705364"/>
              <a:ext cx="540000" cy="360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120225" y="6614249"/>
            <a:ext cx="2059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1000" b="0" i="1" dirty="0">
                <a:solidFill>
                  <a:srgbClr val="B9E1FF"/>
                </a:solidFill>
                <a:effectLst/>
                <a:latin typeface="+mn-ea"/>
                <a:ea typeface="+mn-ea"/>
              </a:rPr>
              <a:t>COMPUTER   PRINCIPLE</a:t>
            </a:r>
            <a:endParaRPr lang="zh-CN" altLang="en-US" sz="1000" b="0" i="1" dirty="0">
              <a:solidFill>
                <a:srgbClr val="B9E1FF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8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2413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2413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1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40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64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401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401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B179-C50E-644C-84E3-FDF8F22C9172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CC83E9-FDFB-ED40-B3E6-2DB963E57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125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 flipV="1">
            <a:off x="0" y="639763"/>
            <a:ext cx="12179882" cy="16929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320" y="260350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65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0" r:id="rId2"/>
    <p:sldLayoutId id="2147483711" r:id="rId3"/>
    <p:sldLayoutId id="2147483714" r:id="rId4"/>
    <p:sldLayoutId id="2147483715" r:id="rId5"/>
    <p:sldLayoutId id="2147483716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9"/>
          <p:cNvCxnSpPr/>
          <p:nvPr userDrawn="1"/>
        </p:nvCxnSpPr>
        <p:spPr>
          <a:xfrm flipV="1">
            <a:off x="0" y="639763"/>
            <a:ext cx="12179882" cy="16929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320" y="260350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34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 flipV="1">
            <a:off x="0" y="639763"/>
            <a:ext cx="12179882" cy="16929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320" y="260350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6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7.jpeg"/><Relationship Id="rId3" Type="http://schemas.openxmlformats.org/officeDocument/2006/relationships/image" Target="../media/image21.jpeg"/><Relationship Id="rId7" Type="http://schemas.openxmlformats.org/officeDocument/2006/relationships/image" Target="../media/image9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image" Target="../media/image20.jpeg"/><Relationship Id="rId5" Type="http://schemas.openxmlformats.org/officeDocument/2006/relationships/image" Target="../media/image7.jpeg"/><Relationship Id="rId10" Type="http://schemas.openxmlformats.org/officeDocument/2006/relationships/image" Target="../media/image26.jpeg"/><Relationship Id="rId4" Type="http://schemas.openxmlformats.org/officeDocument/2006/relationships/image" Target="../media/image8.jpeg"/><Relationship Id="rId9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66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emf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21" Type="http://schemas.openxmlformats.org/officeDocument/2006/relationships/image" Target="../media/image25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10" Type="http://schemas.openxmlformats.org/officeDocument/2006/relationships/image" Target="../media/image14.jpeg"/><Relationship Id="rId19" Type="http://schemas.openxmlformats.org/officeDocument/2006/relationships/image" Target="../media/image23.gif"/><Relationship Id="rId4" Type="http://schemas.openxmlformats.org/officeDocument/2006/relationships/image" Target="../media/image8.jpeg"/><Relationship Id="rId9" Type="http://schemas.openxmlformats.org/officeDocument/2006/relationships/image" Target="../media/image13.gif"/><Relationship Id="rId14" Type="http://schemas.openxmlformats.org/officeDocument/2006/relationships/image" Target="../media/image18.jpeg"/><Relationship Id="rId22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700214"/>
            <a:ext cx="12190413" cy="2773361"/>
          </a:xfrm>
          <a:prstGeom prst="rect">
            <a:avLst/>
          </a:prstGeom>
          <a:solidFill>
            <a:srgbClr val="095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146" name="文本框 10"/>
          <p:cNvSpPr txBox="1">
            <a:spLocks noChangeArrowheads="1"/>
          </p:cNvSpPr>
          <p:nvPr/>
        </p:nvSpPr>
        <p:spPr bwMode="auto">
          <a:xfrm>
            <a:off x="1515566" y="2103875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计算机组成原理</a:t>
            </a:r>
            <a:endParaRPr lang="en-US" altLang="zh-CN" sz="9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39220" y="4653250"/>
            <a:ext cx="7272337" cy="11880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3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陈志广</a:t>
            </a:r>
            <a:endParaRPr lang="en-US" altLang="zh-CN" sz="3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  <a:defRPr/>
            </a:pPr>
            <a:r>
              <a:rPr lang="en-US" altLang="zh-CN" sz="2400" dirty="0"/>
              <a:t>chenzhg29@mail.sysu.edu.cn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HK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文本框 14"/>
          <p:cNvSpPr txBox="1">
            <a:spLocks noChangeArrowheads="1"/>
          </p:cNvSpPr>
          <p:nvPr/>
        </p:nvSpPr>
        <p:spPr bwMode="auto">
          <a:xfrm>
            <a:off x="3791744" y="5732463"/>
            <a:ext cx="5238750" cy="121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400" dirty="0">
                <a:latin typeface="微软雅黑" charset="-122"/>
                <a:ea typeface="微软雅黑" charset="-122"/>
              </a:rPr>
              <a:t>计算机学院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algn="ctr"/>
            <a:endParaRPr lang="en-US" altLang="zh-CN" sz="2400" dirty="0">
              <a:latin typeface="微软雅黑" charset="-122"/>
              <a:ea typeface="微软雅黑" charset="-122"/>
            </a:endParaRP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157" y="336550"/>
            <a:ext cx="307022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TextBox 2"/>
          <p:cNvSpPr txBox="1">
            <a:spLocks noChangeArrowheads="1"/>
          </p:cNvSpPr>
          <p:nvPr/>
        </p:nvSpPr>
        <p:spPr bwMode="auto">
          <a:xfrm>
            <a:off x="1523206" y="3398568"/>
            <a:ext cx="9144000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第六章   输入输出系统</a:t>
            </a:r>
            <a:endParaRPr lang="en-US" altLang="zh-CN" sz="3200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605427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81" y="5310696"/>
            <a:ext cx="1333342" cy="1056007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76" y="5253038"/>
            <a:ext cx="1057203" cy="5787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34" y="1484784"/>
            <a:ext cx="4536504" cy="424901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lvl="1">
              <a:buFont typeface="Wingdings" charset="2"/>
              <a:buChar char="l"/>
            </a:pPr>
            <a:r>
              <a:rPr lang="zh-CN" altLang="en-US" sz="3200" dirty="0"/>
              <a:t>速度慢</a:t>
            </a:r>
            <a:endParaRPr lang="en-US" altLang="zh-CN" sz="3200" dirty="0"/>
          </a:p>
          <a:p>
            <a:pPr marL="400050" lvl="1" indent="0">
              <a:buNone/>
            </a:pPr>
            <a:endParaRPr lang="en-US" altLang="zh-CN" sz="1600" dirty="0"/>
          </a:p>
          <a:p>
            <a:pPr lvl="1">
              <a:buFont typeface="Wingdings" charset="2"/>
              <a:buChar char="l"/>
            </a:pPr>
            <a:r>
              <a:rPr lang="zh-CN" altLang="en-US" sz="3200" dirty="0"/>
              <a:t>多样性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品种多、功能强、涉及学科领域多</a:t>
            </a:r>
            <a:endParaRPr lang="en-US" altLang="zh-CN" dirty="0"/>
          </a:p>
          <a:p>
            <a:pPr lvl="1">
              <a:buFont typeface="Wingdings" charset="2"/>
              <a:buChar char="l"/>
            </a:pPr>
            <a:endParaRPr lang="en-US" altLang="zh-CN" sz="1400" dirty="0"/>
          </a:p>
          <a:p>
            <a:pPr lvl="1">
              <a:buFont typeface="Wingdings" charset="2"/>
              <a:buChar char="l"/>
            </a:pPr>
            <a:r>
              <a:rPr lang="zh-CN" altLang="en-US" sz="3200" dirty="0"/>
              <a:t>复杂性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zh-CN" altLang="en-US" dirty="0"/>
              <a:t>传输方式、传输速率、工作原理差异大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51" y="1040059"/>
            <a:ext cx="2526865" cy="1298808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035" y="2034103"/>
            <a:ext cx="1057203" cy="5787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05" y="1025150"/>
            <a:ext cx="1934233" cy="14248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05621" y="1196752"/>
            <a:ext cx="881973" cy="9528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VS</a:t>
            </a:r>
            <a:endParaRPr lang="zh-CN" alt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7" y="2951150"/>
            <a:ext cx="1163621" cy="87271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53" y="3007147"/>
            <a:ext cx="1850434" cy="132120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843" y="3063006"/>
            <a:ext cx="1463097" cy="140801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78" y="3802550"/>
            <a:ext cx="571156" cy="79795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15" y="3048546"/>
            <a:ext cx="1695208" cy="1253397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1482739" y="2748369"/>
            <a:ext cx="877163" cy="12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…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28" y="5319346"/>
            <a:ext cx="1201770" cy="90250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19" y="5331697"/>
            <a:ext cx="1424927" cy="815058"/>
          </a:xfrm>
          <a:prstGeom prst="rect">
            <a:avLst/>
          </a:prstGeom>
        </p:spPr>
      </p:pic>
      <p:sp>
        <p:nvSpPr>
          <p:cNvPr id="54" name="右箭头 53"/>
          <p:cNvSpPr/>
          <p:nvPr/>
        </p:nvSpPr>
        <p:spPr>
          <a:xfrm>
            <a:off x="8039562" y="5590596"/>
            <a:ext cx="1260000" cy="360000"/>
          </a:xfrm>
          <a:prstGeom prst="rightArrow">
            <a:avLst>
              <a:gd name="adj1" fmla="val 50000"/>
              <a:gd name="adj2" fmla="val 74568"/>
            </a:avLst>
          </a:prstGeom>
          <a:gradFill>
            <a:gsLst>
              <a:gs pos="0">
                <a:srgbClr val="FF8601"/>
              </a:gs>
              <a:gs pos="90000">
                <a:srgbClr val="FFC000">
                  <a:alpha val="0"/>
                </a:srgbClr>
              </a:gs>
              <a:gs pos="50000">
                <a:srgbClr val="FFC000"/>
              </a:gs>
            </a:gsLst>
            <a:lin ang="10800000" scaled="0"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6574" y="1124744"/>
            <a:ext cx="3744416" cy="66684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8900" indent="0">
              <a:lnSpc>
                <a:spcPct val="120000"/>
              </a:lnSpc>
              <a:buNone/>
            </a:pPr>
            <a:r>
              <a:rPr lang="en-US" altLang="zh-CN" sz="3200" dirty="0">
                <a:latin typeface="+mn-ea"/>
              </a:rPr>
              <a:t>I/O</a:t>
            </a:r>
            <a:r>
              <a:rPr lang="zh-CN" altLang="en-US" sz="3200" dirty="0">
                <a:latin typeface="+mn-ea"/>
              </a:rPr>
              <a:t>设备的特点</a:t>
            </a:r>
            <a:endParaRPr lang="en-US" altLang="zh-CN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766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9" grpId="0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772816"/>
            <a:ext cx="10920052" cy="453650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447675" indent="-358775">
              <a:lnSpc>
                <a:spcPct val="110000"/>
              </a:lnSpc>
              <a:spcBef>
                <a:spcPts val="1200"/>
              </a:spcBef>
              <a:buFont typeface="隶书" charset="0"/>
              <a:buAutoNum type="circleNumDbPlain"/>
            </a:pPr>
            <a:endParaRPr lang="en-US" altLang="zh-CN" sz="400" dirty="0">
              <a:solidFill>
                <a:srgbClr val="FF0000"/>
              </a:solidFill>
              <a:latin typeface="+mn-ea"/>
            </a:endParaRPr>
          </a:p>
          <a:p>
            <a:pPr marL="447675" indent="-358775">
              <a:lnSpc>
                <a:spcPct val="110000"/>
              </a:lnSpc>
              <a:spcBef>
                <a:spcPts val="1200"/>
              </a:spcBef>
              <a:buFont typeface="隶书" charset="0"/>
              <a:buAutoNum type="circleNumDbPlain"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异步性</a:t>
            </a:r>
            <a:r>
              <a:rPr lang="zh-CN" altLang="en-US" sz="2800" dirty="0">
                <a:latin typeface="+mn-ea"/>
              </a:rPr>
              <a:t>：</a:t>
            </a:r>
            <a:r>
              <a:rPr kumimoji="1" lang="zh-CN" altLang="en-US" sz="2800" dirty="0">
                <a:latin typeface="+mn-ea"/>
              </a:rPr>
              <a:t>外设速度远远低于处理器，两者不使用统一的时钟</a:t>
            </a:r>
            <a:endParaRPr kumimoji="1" lang="en-US" altLang="zh-CN" sz="2800" dirty="0">
              <a:latin typeface="+mn-ea"/>
            </a:endParaRPr>
          </a:p>
          <a:p>
            <a:pPr marL="623888" lvl="1" indent="-265113">
              <a:lnSpc>
                <a:spcPct val="110000"/>
              </a:lnSpc>
              <a:spcBef>
                <a:spcPct val="0"/>
              </a:spcBef>
            </a:pPr>
            <a:r>
              <a:rPr kumimoji="1" lang="en-US" altLang="zh-CN" sz="2400" dirty="0">
                <a:latin typeface="+mn-ea"/>
              </a:rPr>
              <a:t>I/O</a:t>
            </a:r>
            <a:r>
              <a:rPr kumimoji="1" lang="zh-CN" altLang="en-US" sz="2400" dirty="0">
                <a:latin typeface="+mn-ea"/>
              </a:rPr>
              <a:t>设备通常按照自己的时钟工作，但又要在某些时刻接受主机的控制</a:t>
            </a:r>
            <a:endParaRPr kumimoji="1" lang="en-US" altLang="zh-CN" sz="2400" dirty="0">
              <a:latin typeface="+mn-ea"/>
            </a:endParaRPr>
          </a:p>
          <a:p>
            <a:pPr marL="623888" lvl="1" indent="-265113">
              <a:lnSpc>
                <a:spcPct val="110000"/>
              </a:lnSpc>
              <a:spcBef>
                <a:spcPct val="0"/>
              </a:spcBef>
            </a:pPr>
            <a:r>
              <a:rPr kumimoji="1" lang="zh-CN" altLang="en-US" sz="2400" dirty="0">
                <a:latin typeface="+mn-ea"/>
              </a:rPr>
              <a:t>外设与处理器间的信息交换是随机的 </a:t>
            </a:r>
          </a:p>
          <a:p>
            <a:pPr marL="623888" lvl="1" indent="-265113">
              <a:lnSpc>
                <a:spcPct val="110000"/>
              </a:lnSpc>
              <a:spcBef>
                <a:spcPct val="0"/>
              </a:spcBef>
            </a:pPr>
            <a:r>
              <a:rPr kumimoji="1" lang="zh-CN" altLang="en-US" sz="2400" dirty="0">
                <a:latin typeface="+mn-ea"/>
              </a:rPr>
              <a:t>主机与</a:t>
            </a:r>
            <a:r>
              <a:rPr kumimoji="1" lang="en-US" altLang="zh-CN" sz="2400" dirty="0">
                <a:latin typeface="+mn-ea"/>
              </a:rPr>
              <a:t>I/O</a:t>
            </a:r>
            <a:r>
              <a:rPr kumimoji="1" lang="zh-CN" altLang="en-US" sz="2400" dirty="0">
                <a:latin typeface="+mn-ea"/>
              </a:rPr>
              <a:t>设备之间、 </a:t>
            </a:r>
            <a:r>
              <a:rPr kumimoji="1" lang="en-US" altLang="zh-CN" sz="2400" dirty="0">
                <a:latin typeface="+mn-ea"/>
              </a:rPr>
              <a:t>I/O</a:t>
            </a:r>
            <a:r>
              <a:rPr kumimoji="1" lang="zh-CN" altLang="en-US" sz="2400" dirty="0">
                <a:latin typeface="+mn-ea"/>
              </a:rPr>
              <a:t>设备与</a:t>
            </a:r>
            <a:r>
              <a:rPr kumimoji="1" lang="en-US" altLang="zh-CN" sz="2400" dirty="0">
                <a:latin typeface="+mn-ea"/>
              </a:rPr>
              <a:t>I/O</a:t>
            </a:r>
            <a:r>
              <a:rPr kumimoji="1" lang="zh-CN" altLang="en-US" sz="2400" dirty="0">
                <a:latin typeface="+mn-ea"/>
              </a:rPr>
              <a:t>设备之间能够并行工作 </a:t>
            </a:r>
            <a:endParaRPr kumimoji="1" lang="en-US" altLang="zh-CN" sz="2400" dirty="0">
              <a:latin typeface="+mn-ea"/>
            </a:endParaRPr>
          </a:p>
          <a:p>
            <a:pPr marL="447675" indent="-358775">
              <a:lnSpc>
                <a:spcPct val="110000"/>
              </a:lnSpc>
              <a:spcBef>
                <a:spcPts val="1200"/>
              </a:spcBef>
              <a:buFont typeface="Wingdings" charset="0"/>
              <a:buAutoNum type="circleNumDbPlain"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实时性</a:t>
            </a:r>
            <a:r>
              <a:rPr lang="zh-CN" altLang="en-US" sz="2800" dirty="0">
                <a:latin typeface="+mn-ea"/>
              </a:rPr>
              <a:t>：</a:t>
            </a:r>
            <a:r>
              <a:rPr kumimoji="1" lang="zh-CN" altLang="en-US" sz="2800" dirty="0">
                <a:latin typeface="+mn-ea"/>
              </a:rPr>
              <a:t>外设速度慢，但一经启动，则以固定速率工作，要求主机在规定的时间内完成信息交换 </a:t>
            </a:r>
          </a:p>
          <a:p>
            <a:pPr marL="623888" lvl="1" indent="-265113">
              <a:lnSpc>
                <a:spcPct val="110000"/>
              </a:lnSpc>
              <a:spcBef>
                <a:spcPct val="0"/>
              </a:spcBef>
            </a:pPr>
            <a:r>
              <a:rPr kumimoji="1" lang="zh-CN" altLang="en-US" sz="2400" dirty="0">
                <a:latin typeface="+mn-ea"/>
              </a:rPr>
              <a:t>一般外部设备：可能丢失数据，或造成外围设备工作的错误 </a:t>
            </a:r>
          </a:p>
          <a:p>
            <a:pPr marL="623888" lvl="1" indent="-265113">
              <a:lnSpc>
                <a:spcPct val="110000"/>
              </a:lnSpc>
              <a:spcBef>
                <a:spcPct val="0"/>
              </a:spcBef>
            </a:pPr>
            <a:r>
              <a:rPr kumimoji="1" lang="zh-CN" altLang="en-US" sz="2400" dirty="0">
                <a:latin typeface="+mn-ea"/>
              </a:rPr>
              <a:t>实时控制计算机系统，例如，工业过程控制，导弹、卫星等，如果处理机提供的服务不及时，可能造成巨大的损失，甚至造成人身伤害 </a:t>
            </a:r>
            <a:endParaRPr kumimoji="1" lang="en-US" altLang="zh-CN" sz="24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0590" y="1124744"/>
            <a:ext cx="3744416" cy="66684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8900" indent="0">
              <a:lnSpc>
                <a:spcPct val="120000"/>
              </a:lnSpc>
              <a:buNone/>
            </a:pPr>
            <a:r>
              <a:rPr lang="en-US" altLang="zh-CN" sz="3200" dirty="0">
                <a:latin typeface="+mn-ea"/>
              </a:rPr>
              <a:t>I/O</a:t>
            </a:r>
            <a:r>
              <a:rPr lang="zh-CN" altLang="en-US" sz="3200" dirty="0">
                <a:latin typeface="+mn-ea"/>
              </a:rPr>
              <a:t>操作的特点</a:t>
            </a:r>
            <a:endParaRPr lang="en-US" altLang="zh-CN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359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4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4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4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772816"/>
            <a:ext cx="10920052" cy="453650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447675" indent="-358775">
              <a:lnSpc>
                <a:spcPct val="130000"/>
              </a:lnSpc>
              <a:spcBef>
                <a:spcPts val="1200"/>
              </a:spcBef>
              <a:buFont typeface="隶书" charset="0"/>
              <a:buAutoNum type="circleNumDbPlain"/>
            </a:pPr>
            <a:endParaRPr lang="en-US" altLang="zh-CN" sz="500" dirty="0">
              <a:solidFill>
                <a:srgbClr val="FF0000"/>
              </a:solidFill>
              <a:latin typeface="+mn-ea"/>
            </a:endParaRPr>
          </a:p>
          <a:p>
            <a:pPr marL="447675" indent="-358775">
              <a:lnSpc>
                <a:spcPct val="130000"/>
              </a:lnSpc>
              <a:spcBef>
                <a:spcPct val="0"/>
              </a:spcBef>
              <a:buFont typeface="Wingdings" charset="0"/>
              <a:buAutoNum type="circleNumDbPlain" startAt="3"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数据交换的复杂与多样性</a:t>
            </a:r>
          </a:p>
          <a:p>
            <a:pPr marL="623888" lvl="1" indent="-265113">
              <a:lnSpc>
                <a:spcPct val="130000"/>
              </a:lnSpc>
              <a:spcBef>
                <a:spcPct val="0"/>
              </a:spcBef>
            </a:pPr>
            <a:r>
              <a:rPr lang="zh-CN" altLang="en-US" sz="2400" dirty="0">
                <a:latin typeface="+mn-ea"/>
              </a:rPr>
              <a:t>数据交换的对象种类繁杂，所传输的数据类型不一</a:t>
            </a:r>
          </a:p>
          <a:p>
            <a:pPr marL="623888" lvl="1" indent="-265113">
              <a:lnSpc>
                <a:spcPct val="130000"/>
              </a:lnSpc>
              <a:spcBef>
                <a:spcPct val="0"/>
              </a:spcBef>
            </a:pPr>
            <a:r>
              <a:rPr lang="zh-CN" altLang="en-US" sz="2400" dirty="0">
                <a:latin typeface="+mn-ea"/>
              </a:rPr>
              <a:t>数据传输的速率相差巨大，所传输的数据格式千差万别，</a:t>
            </a:r>
            <a:r>
              <a:rPr lang="en-US" altLang="zh-CN" sz="2400" dirty="0">
                <a:latin typeface="+mn-ea"/>
              </a:rPr>
              <a:t>……</a:t>
            </a:r>
          </a:p>
          <a:p>
            <a:pPr marL="623888" lvl="1" indent="-265113">
              <a:lnSpc>
                <a:spcPct val="70000"/>
              </a:lnSpc>
              <a:spcBef>
                <a:spcPct val="0"/>
              </a:spcBef>
            </a:pPr>
            <a:endParaRPr lang="en-US" altLang="zh-CN" sz="2000" dirty="0">
              <a:latin typeface="+mn-ea"/>
            </a:endParaRPr>
          </a:p>
          <a:p>
            <a:pPr marL="546100" indent="-457200">
              <a:lnSpc>
                <a:spcPct val="130000"/>
              </a:lnSpc>
              <a:spcBef>
                <a:spcPct val="0"/>
              </a:spcBef>
              <a:buFont typeface="+mj-ea"/>
              <a:buAutoNum type="circleNumDbPlain" startAt="3"/>
            </a:pPr>
            <a:r>
              <a:rPr kumimoji="1" lang="en-US" altLang="zh-CN" sz="2800" dirty="0">
                <a:solidFill>
                  <a:srgbClr val="FF0000"/>
                </a:solidFill>
                <a:latin typeface="+mn-ea"/>
              </a:rPr>
              <a:t>I/O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</a:rPr>
              <a:t>操作的实现与设备的无关性</a:t>
            </a:r>
            <a:endParaRPr kumimoji="1" lang="zh-CN" altLang="en-US" sz="2800" dirty="0">
              <a:latin typeface="+mn-ea"/>
            </a:endParaRPr>
          </a:p>
          <a:p>
            <a:pPr marL="623888" lvl="1" indent="-265113">
              <a:lnSpc>
                <a:spcPct val="130000"/>
              </a:lnSpc>
              <a:spcBef>
                <a:spcPct val="0"/>
              </a:spcBef>
            </a:pPr>
            <a:r>
              <a:rPr kumimoji="1" lang="zh-CN" altLang="en-US" sz="2400" dirty="0">
                <a:latin typeface="+mn-ea"/>
              </a:rPr>
              <a:t>主机尽可能少地考虑外设的内部细节，让外设的特殊性隐藏在各自的设备控制器和接口的某些可变部分中 </a:t>
            </a:r>
            <a:endParaRPr kumimoji="1" lang="en-US" altLang="zh-CN" sz="2400" dirty="0">
              <a:latin typeface="+mn-ea"/>
            </a:endParaRPr>
          </a:p>
          <a:p>
            <a:pPr marL="623888" lvl="1" indent="-265113">
              <a:lnSpc>
                <a:spcPct val="130000"/>
              </a:lnSpc>
              <a:spcBef>
                <a:spcPct val="0"/>
              </a:spcBef>
            </a:pPr>
            <a:r>
              <a:rPr kumimoji="1" lang="zh-CN" altLang="en-US" sz="2400" dirty="0">
                <a:latin typeface="+mn-ea"/>
              </a:rPr>
              <a:t>处理器通过简单命令控制外设并完成</a:t>
            </a:r>
            <a:r>
              <a:rPr kumimoji="1" lang="en-US" altLang="zh-CN" sz="2400" dirty="0">
                <a:latin typeface="+mn-ea"/>
              </a:rPr>
              <a:t>I/O</a:t>
            </a:r>
            <a:r>
              <a:rPr kumimoji="1" lang="zh-CN" altLang="en-US" sz="2400" dirty="0">
                <a:latin typeface="+mn-ea"/>
              </a:rPr>
              <a:t>操作 </a:t>
            </a:r>
          </a:p>
        </p:txBody>
      </p:sp>
      <p:sp>
        <p:nvSpPr>
          <p:cNvPr id="6" name="矩形 5"/>
          <p:cNvSpPr/>
          <p:nvPr/>
        </p:nvSpPr>
        <p:spPr>
          <a:xfrm>
            <a:off x="550590" y="1124744"/>
            <a:ext cx="3744416" cy="66684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8900" indent="0">
              <a:lnSpc>
                <a:spcPct val="120000"/>
              </a:lnSpc>
              <a:buNone/>
            </a:pPr>
            <a:r>
              <a:rPr lang="en-US" altLang="zh-CN" sz="3200" dirty="0">
                <a:latin typeface="+mn-ea"/>
              </a:rPr>
              <a:t>I/O</a:t>
            </a:r>
            <a:r>
              <a:rPr lang="zh-CN" altLang="en-US" sz="3200" dirty="0">
                <a:latin typeface="+mn-ea"/>
              </a:rPr>
              <a:t>操作的特点</a:t>
            </a:r>
            <a:endParaRPr lang="en-US" altLang="zh-CN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03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1" name="Rectangle 3"/>
          <p:cNvSpPr>
            <a:spLocks noGrp="1" noChangeArrowheads="1"/>
          </p:cNvSpPr>
          <p:nvPr>
            <p:ph idx="1"/>
          </p:nvPr>
        </p:nvSpPr>
        <p:spPr>
          <a:xfrm>
            <a:off x="575754" y="1844824"/>
            <a:ext cx="10920052" cy="299158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3500" tIns="25400" rIns="63500" bIns="25400">
            <a:spAutoFit/>
          </a:bodyPr>
          <a:lstStyle/>
          <a:p>
            <a:pPr lvl="1">
              <a:lnSpc>
                <a:spcPct val="12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响应时间（</a:t>
            </a:r>
            <a:r>
              <a:rPr lang="en-US" altLang="zh-CN" dirty="0">
                <a:latin typeface="+mn-ea"/>
              </a:rPr>
              <a:t>Response time</a:t>
            </a:r>
            <a:r>
              <a:rPr lang="zh-CN" altLang="en-US" dirty="0">
                <a:latin typeface="+mn-ea"/>
              </a:rPr>
              <a:t>）</a:t>
            </a:r>
            <a:r>
              <a:rPr lang="zh-CN" altLang="zh-CN" dirty="0">
                <a:latin typeface="+mn-ea"/>
              </a:rPr>
              <a:t>：</a:t>
            </a:r>
            <a:r>
              <a:rPr lang="zh-CN" altLang="en-US" dirty="0">
                <a:latin typeface="+mn-ea"/>
              </a:rPr>
              <a:t>即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延迟（</a:t>
            </a:r>
            <a:r>
              <a:rPr lang="en-US" altLang="zh-CN" dirty="0">
                <a:latin typeface="+mn-ea"/>
              </a:rPr>
              <a:t>Latency</a:t>
            </a:r>
            <a:r>
              <a:rPr lang="zh-CN" altLang="en-US" dirty="0">
                <a:latin typeface="+mn-ea"/>
              </a:rPr>
              <a:t>）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dirty="0">
                <a:latin typeface="+mn-ea"/>
              </a:rPr>
              <a:t>完成一次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事务所需要的时间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吞吐率（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Throughput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dirty="0">
                <a:latin typeface="+mn-ea"/>
              </a:rPr>
              <a:t>单位时间内完成的输入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输出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操作次数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I/O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带宽</a:t>
            </a:r>
            <a:r>
              <a:rPr lang="zh-CN" altLang="zh-CN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Bandwidth</a:t>
            </a:r>
            <a:r>
              <a:rPr lang="zh-CN" altLang="zh-CN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dirty="0">
                <a:latin typeface="+mn-ea"/>
              </a:rPr>
              <a:t>单位时间内从系统输入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输出的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数据量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550590" y="1124744"/>
            <a:ext cx="5760640" cy="66684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8900" indent="0">
              <a:lnSpc>
                <a:spcPct val="120000"/>
              </a:lnSpc>
              <a:buNone/>
            </a:pPr>
            <a:r>
              <a:rPr lang="en-US" altLang="zh-CN" sz="3200" dirty="0">
                <a:latin typeface="+mn-ea"/>
              </a:rPr>
              <a:t>I/O</a:t>
            </a:r>
            <a:r>
              <a:rPr lang="zh-CN" altLang="en-US" sz="3200" dirty="0">
                <a:latin typeface="+mn-ea"/>
              </a:rPr>
              <a:t>系统的常用性能指标</a:t>
            </a:r>
            <a:endParaRPr lang="en-US" altLang="zh-CN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40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9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125538"/>
            <a:ext cx="10920052" cy="1943422"/>
          </a:xfrm>
        </p:spPr>
        <p:txBody>
          <a:bodyPr/>
          <a:lstStyle/>
          <a:p>
            <a:pPr algn="just">
              <a:spcBef>
                <a:spcPts val="300"/>
              </a:spcBef>
              <a:buClr>
                <a:schemeClr val="tx2"/>
              </a:buClr>
              <a:buFont typeface="Wingdings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输入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输出系统的功能：</a:t>
            </a:r>
            <a:r>
              <a:rPr lang="zh-CN" altLang="en-US" sz="2400" dirty="0">
                <a:latin typeface="+mn-ea"/>
              </a:rPr>
              <a:t>解决各种形式信息的输入和输出</a:t>
            </a:r>
          </a:p>
          <a:p>
            <a:pPr lvl="1" algn="just">
              <a:spcBef>
                <a:spcPts val="300"/>
              </a:spcBef>
              <a:buFont typeface="Wingdings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用户如何将所需的信息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文字、图表、声音、视频等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通过不同的外设输入到计算机中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lvl="1" algn="just">
              <a:spcBef>
                <a:spcPts val="300"/>
              </a:spcBef>
              <a:buFont typeface="Wingdings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计算机内部处理的结果信息如何通过相应的外设输出给用户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3237449"/>
            <a:ext cx="11233248" cy="22760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lvl="1" indent="-285750" algn="just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怎样在</a:t>
            </a:r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、主存和外设之间建立信息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华文新魏" charset="0"/>
              </a:rPr>
              <a:t>传输“通路”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？</a:t>
            </a:r>
          </a:p>
          <a:p>
            <a:pPr marL="742950" lvl="1" indent="-285750" algn="just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怎样将用户的</a:t>
            </a: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华文新魏" charset="0"/>
              </a:rPr>
              <a:t>I/O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华文新魏" charset="0"/>
              </a:rPr>
              <a:t>请求转换成设备的命令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？</a:t>
            </a:r>
          </a:p>
          <a:p>
            <a:pPr marL="742950" lvl="1" indent="-285750" algn="just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如何对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华文新魏" charset="0"/>
              </a:rPr>
              <a:t>外设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进行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华文新魏" charset="0"/>
              </a:rPr>
              <a:t>区分，并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使</a:t>
            </a:r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方便地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华文新魏" charset="0"/>
              </a:rPr>
              <a:t>寻找到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要访问的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华文新魏" charset="0"/>
              </a:rPr>
              <a:t>外设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？</a:t>
            </a:r>
          </a:p>
          <a:p>
            <a:pPr marL="742950" lvl="1" indent="-285750" algn="just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</a:pPr>
            <a:r>
              <a:rPr lang="en-US" altLang="zh-CN" dirty="0">
                <a:solidFill>
                  <a:srgbClr val="0000FF"/>
                </a:solidFill>
                <a:latin typeface="Times New Roman" charset="0"/>
                <a:ea typeface="华文新魏" charset="0"/>
              </a:rPr>
              <a:t>I/O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华文新魏" charset="0"/>
              </a:rPr>
              <a:t>硬件和操作系统如何协调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完成主机和外设之间的数据传送？</a:t>
            </a:r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Times New Roman" charset="0"/>
                <a:ea typeface="华文新魏" charset="0"/>
              </a:rPr>
              <a:t>等等</a:t>
            </a:r>
          </a:p>
        </p:txBody>
      </p:sp>
    </p:spTree>
    <p:extLst>
      <p:ext uri="{BB962C8B-B14F-4D97-AF65-F5344CB8AC3E}">
        <p14:creationId xmlns:p14="http://schemas.microsoft.com/office/powerpoint/2010/main" val="196862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4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700214"/>
            <a:ext cx="12190413" cy="2339975"/>
          </a:xfrm>
          <a:prstGeom prst="rect">
            <a:avLst/>
          </a:prstGeom>
          <a:solidFill>
            <a:srgbClr val="095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130045" y="2526091"/>
            <a:ext cx="9537669" cy="72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147" tIns="53149" rIns="80147" bIns="53149">
            <a:spAutoFit/>
          </a:bodyPr>
          <a:lstStyle>
            <a:lvl1pPr marL="719138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1pPr>
            <a:lvl2pPr marL="742950" indent="-28575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2pPr>
            <a:lvl3pPr marL="1143000" indent="-22860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3pPr>
            <a:lvl4pPr marL="1600200" indent="-22860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4pPr>
            <a:lvl5pPr marL="2057400" indent="-22860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5pPr>
            <a:lvl6pPr marL="25146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6pPr>
            <a:lvl7pPr marL="29718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7pPr>
            <a:lvl8pPr marL="34290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8pPr>
            <a:lvl9pPr marL="38862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9pPr>
          </a:lstStyle>
          <a:p>
            <a:pPr marL="720000">
              <a:lnSpc>
                <a:spcPct val="100000"/>
              </a:lnSpc>
              <a:spcBef>
                <a:spcPts val="0"/>
              </a:spcBef>
            </a:pPr>
            <a:r>
              <a:rPr lang="en-US" altLang="zh-CN" sz="4000" spc="300" dirty="0">
                <a:solidFill>
                  <a:schemeClr val="bg1"/>
                </a:solidFill>
                <a:latin typeface="+mn-ea"/>
              </a:rPr>
              <a:t>6.2  I/O</a:t>
            </a:r>
            <a:r>
              <a:rPr lang="zh-CN" altLang="en-US" sz="4000" spc="300" dirty="0">
                <a:solidFill>
                  <a:schemeClr val="bg1"/>
                </a:solidFill>
                <a:latin typeface="+mn-ea"/>
              </a:rPr>
              <a:t>接口 </a:t>
            </a:r>
          </a:p>
        </p:txBody>
      </p:sp>
    </p:spTree>
    <p:extLst>
      <p:ext uri="{BB962C8B-B14F-4D97-AF65-F5344CB8AC3E}">
        <p14:creationId xmlns:p14="http://schemas.microsoft.com/office/powerpoint/2010/main" val="77532127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9236" y="3974427"/>
            <a:ext cx="2424071" cy="2470262"/>
            <a:chOff x="499236" y="3974427"/>
            <a:chExt cx="2424071" cy="2470262"/>
          </a:xfrm>
        </p:grpSpPr>
        <p:pic>
          <p:nvPicPr>
            <p:cNvPr id="4104" name="Picture 8" descr="http://p6.zbjimg.com/task/2013-09/07/works/large522b01e1644d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0" b="4194"/>
            <a:stretch/>
          </p:blipFill>
          <p:spPr bwMode="auto">
            <a:xfrm>
              <a:off x="499236" y="3974427"/>
              <a:ext cx="2421878" cy="24646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589661" y="6178158"/>
              <a:ext cx="333646" cy="2665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Picture 4" descr="http://photo.sohu.com/2004/04/13/03/Img21982032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6" b="7177"/>
          <a:stretch/>
        </p:blipFill>
        <p:spPr bwMode="auto">
          <a:xfrm>
            <a:off x="4655046" y="1412776"/>
            <a:ext cx="6439943" cy="39604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</a:t>
            </a: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接口？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753280" y="907232"/>
            <a:ext cx="2999172" cy="345638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200" b="1" dirty="0"/>
              <a:t>键盘鼠标接口</a:t>
            </a:r>
            <a:endParaRPr lang="en-US" altLang="zh-CN" sz="2200" b="1" dirty="0"/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sz="2200" b="1" dirty="0"/>
              <a:t>串行接口</a:t>
            </a:r>
            <a:endParaRPr kumimoji="1" lang="en-US" altLang="zh-CN" sz="2200" b="1" dirty="0"/>
          </a:p>
          <a:p>
            <a:pPr marL="457200" indent="-457200">
              <a:buFont typeface="+mj-ea"/>
              <a:buAutoNum type="circleNumDbPlain"/>
            </a:pPr>
            <a:r>
              <a:rPr kumimoji="1" lang="zh-CN" altLang="en-US" sz="2200" b="1" dirty="0"/>
              <a:t>并行接口</a:t>
            </a:r>
            <a:endParaRPr kumimoji="1" lang="en-US" altLang="zh-CN" sz="2200" b="1" dirty="0"/>
          </a:p>
          <a:p>
            <a:pPr marL="457200" indent="-457200">
              <a:buFont typeface="+mj-ea"/>
              <a:buAutoNum type="circleNumDbPlain"/>
            </a:pPr>
            <a:r>
              <a:rPr lang="en-US" altLang="zh-CN" sz="2200" b="1" dirty="0"/>
              <a:t>VGA</a:t>
            </a:r>
            <a:r>
              <a:rPr lang="zh-CN" altLang="en-US" sz="2200" b="1" dirty="0"/>
              <a:t>接口</a:t>
            </a:r>
            <a:endParaRPr lang="en-US" altLang="zh-CN" sz="2200" b="1" dirty="0"/>
          </a:p>
          <a:p>
            <a:pPr marL="457200" indent="-457200">
              <a:buFont typeface="+mj-ea"/>
              <a:buAutoNum type="circleNumDbPlain"/>
            </a:pPr>
            <a:r>
              <a:rPr lang="en-US" altLang="zh-CN" sz="2200" b="1" dirty="0"/>
              <a:t>IEEE1394</a:t>
            </a:r>
            <a:r>
              <a:rPr lang="zh-CN" altLang="en-US" sz="2200" b="1" dirty="0"/>
              <a:t>接口</a:t>
            </a:r>
            <a:endParaRPr lang="en-US" altLang="zh-CN" sz="2200" b="1" dirty="0"/>
          </a:p>
          <a:p>
            <a:pPr marL="457200" indent="-457200">
              <a:buFont typeface="+mj-ea"/>
              <a:buAutoNum type="circleNumDbPlain"/>
            </a:pPr>
            <a:r>
              <a:rPr lang="en-US" altLang="zh-CN" sz="2200" b="1" dirty="0"/>
              <a:t>USB</a:t>
            </a:r>
            <a:r>
              <a:rPr lang="zh-CN" altLang="en-US" sz="2200" b="1" dirty="0"/>
              <a:t>接口</a:t>
            </a:r>
            <a:endParaRPr lang="en-US" altLang="zh-CN" sz="2200" b="1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200" b="1" dirty="0"/>
              <a:t>网络接口</a:t>
            </a:r>
            <a:endParaRPr lang="en-US" altLang="zh-CN" sz="2200" b="1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200" b="1" dirty="0"/>
              <a:t>集成声卡接口</a:t>
            </a:r>
            <a:endParaRPr lang="en-US" altLang="zh-CN" sz="2200" b="1" dirty="0"/>
          </a:p>
          <a:p>
            <a:endParaRPr lang="en-US" altLang="zh-CN" sz="2200" b="1" dirty="0"/>
          </a:p>
        </p:txBody>
      </p:sp>
      <p:sp>
        <p:nvSpPr>
          <p:cNvPr id="3" name="圆角矩形 2"/>
          <p:cNvSpPr/>
          <p:nvPr/>
        </p:nvSpPr>
        <p:spPr>
          <a:xfrm>
            <a:off x="4727054" y="3573016"/>
            <a:ext cx="971732" cy="1728192"/>
          </a:xfrm>
          <a:prstGeom prst="roundRect">
            <a:avLst/>
          </a:prstGeom>
          <a:noFill/>
          <a:ln w="317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 rot="15275513">
            <a:off x="6988140" y="2139089"/>
            <a:ext cx="701296" cy="2490541"/>
          </a:xfrm>
          <a:prstGeom prst="roundRect">
            <a:avLst/>
          </a:prstGeom>
          <a:noFill/>
          <a:ln w="317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 rot="15275513">
            <a:off x="7757826" y="3352000"/>
            <a:ext cx="701296" cy="1274995"/>
          </a:xfrm>
          <a:prstGeom prst="roundRect">
            <a:avLst/>
          </a:prstGeom>
          <a:noFill/>
          <a:ln w="317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5275513">
            <a:off x="6320645" y="3726493"/>
            <a:ext cx="701296" cy="1385217"/>
          </a:xfrm>
          <a:prstGeom prst="roundRect">
            <a:avLst/>
          </a:prstGeom>
          <a:noFill/>
          <a:ln w="317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 rot="20688223">
            <a:off x="8850614" y="2705334"/>
            <a:ext cx="663358" cy="399108"/>
          </a:xfrm>
          <a:prstGeom prst="roundRect">
            <a:avLst/>
          </a:prstGeom>
          <a:noFill/>
          <a:ln w="317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 rot="20503381">
            <a:off x="8820200" y="3326893"/>
            <a:ext cx="647966" cy="575517"/>
          </a:xfrm>
          <a:prstGeom prst="roundRect">
            <a:avLst/>
          </a:prstGeom>
          <a:noFill/>
          <a:ln w="317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9593734" y="2276872"/>
            <a:ext cx="677936" cy="648072"/>
          </a:xfrm>
          <a:prstGeom prst="roundRect">
            <a:avLst/>
          </a:prstGeom>
          <a:noFill/>
          <a:ln w="317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10375208" y="1761273"/>
            <a:ext cx="504056" cy="1728192"/>
          </a:xfrm>
          <a:prstGeom prst="roundRect">
            <a:avLst/>
          </a:prstGeom>
          <a:noFill/>
          <a:ln w="317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740588" y="3482074"/>
            <a:ext cx="389851" cy="43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①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910413" y="4144598"/>
            <a:ext cx="389851" cy="43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②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054429" y="3212976"/>
            <a:ext cx="389851" cy="43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③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392770" y="3645024"/>
            <a:ext cx="389851" cy="43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④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90733" y="2276872"/>
            <a:ext cx="389851" cy="43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⑤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740430" y="3239805"/>
            <a:ext cx="38985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623875" y="1856381"/>
            <a:ext cx="38985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⑦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117264" y="1412776"/>
            <a:ext cx="38985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⑧</a:t>
            </a:r>
          </a:p>
        </p:txBody>
      </p:sp>
    </p:spTree>
    <p:extLst>
      <p:ext uri="{BB962C8B-B14F-4D97-AF65-F5344CB8AC3E}">
        <p14:creationId xmlns:p14="http://schemas.microsoft.com/office/powerpoint/2010/main" val="17280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" grpId="0" animBg="1"/>
      <p:bldP spid="23" grpId="0" animBg="1"/>
      <p:bldP spid="24" grpId="0" animBg="1"/>
      <p:bldP spid="25" grpId="0" animBg="1"/>
      <p:bldP spid="36" grpId="0" animBg="1"/>
      <p:bldP spid="37" grpId="0" animBg="1"/>
      <p:bldP spid="39" grpId="0" animBg="1"/>
      <p:bldP spid="40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7103968" y="836712"/>
            <a:ext cx="5003906" cy="5468534"/>
          </a:xfrm>
          <a:prstGeom prst="roundRect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</a:t>
            </a:r>
            <a:r>
              <a:rPr lang="en-US" altLang="zh-CN" sz="320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320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口？</a:t>
            </a:r>
          </a:p>
        </p:txBody>
      </p:sp>
      <p:pic>
        <p:nvPicPr>
          <p:cNvPr id="2050" name="Picture 2" descr="http://www.58116.cn/uploads/allimg/120819/1S5232341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70"/>
          <a:stretch/>
        </p:blipFill>
        <p:spPr bwMode="auto">
          <a:xfrm>
            <a:off x="550589" y="1016732"/>
            <a:ext cx="4758269" cy="2376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images.zon100.com/img/10000978/1100123471/1100156899_100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9" b="30071"/>
          <a:stretch/>
        </p:blipFill>
        <p:spPr bwMode="auto">
          <a:xfrm>
            <a:off x="262558" y="4869160"/>
            <a:ext cx="3121319" cy="1177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gd3.alicdn.com/imgextra/i3/119149048/TB2r0EYaXXXXXXkXXXXXXXXXXXX-1191490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9"/>
          <a:stretch/>
        </p:blipFill>
        <p:spPr bwMode="auto">
          <a:xfrm>
            <a:off x="3677015" y="4869160"/>
            <a:ext cx="3263686" cy="1436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任意多边形 17"/>
          <p:cNvSpPr/>
          <p:nvPr/>
        </p:nvSpPr>
        <p:spPr>
          <a:xfrm>
            <a:off x="604240" y="2679700"/>
            <a:ext cx="2068438" cy="2222500"/>
          </a:xfrm>
          <a:custGeom>
            <a:avLst/>
            <a:gdLst>
              <a:gd name="connsiteX0" fmla="*/ 640360 w 2068438"/>
              <a:gd name="connsiteY0" fmla="*/ 0 h 2222500"/>
              <a:gd name="connsiteX1" fmla="*/ 56160 w 2068438"/>
              <a:gd name="connsiteY1" fmla="*/ 1066800 h 2222500"/>
              <a:gd name="connsiteX2" fmla="*/ 1872260 w 2068438"/>
              <a:gd name="connsiteY2" fmla="*/ 1612900 h 2222500"/>
              <a:gd name="connsiteX3" fmla="*/ 2062760 w 2068438"/>
              <a:gd name="connsiteY3" fmla="*/ 222250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438" h="2222500">
                <a:moveTo>
                  <a:pt x="640360" y="0"/>
                </a:moveTo>
                <a:cubicBezTo>
                  <a:pt x="245601" y="398991"/>
                  <a:pt x="-149157" y="797983"/>
                  <a:pt x="56160" y="1066800"/>
                </a:cubicBezTo>
                <a:cubicBezTo>
                  <a:pt x="261477" y="1335617"/>
                  <a:pt x="1537827" y="1420283"/>
                  <a:pt x="1872260" y="1612900"/>
                </a:cubicBezTo>
                <a:cubicBezTo>
                  <a:pt x="2206693" y="1805517"/>
                  <a:pt x="1997143" y="2139950"/>
                  <a:pt x="2062760" y="22225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78" name="Picture 30" descr="http://img13.360buyimg.com/n7/g15/M09/0E/07/rBEhWFMmuGoIAAAAAAIE8cGdanYAAKPCQP8fLIAAgUJ81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2"/>
          <a:stretch/>
        </p:blipFill>
        <p:spPr bwMode="auto">
          <a:xfrm>
            <a:off x="7466888" y="996090"/>
            <a:ext cx="2580050" cy="22332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http://i2.hexunimg.cn/2013-01-17/15026153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" t="15200" r="2477" b="17517"/>
          <a:stretch/>
        </p:blipFill>
        <p:spPr bwMode="auto">
          <a:xfrm>
            <a:off x="10400352" y="1402544"/>
            <a:ext cx="1440160" cy="10336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ttp://news.mydrivers.com/Img/20091231/05212239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2"/>
          <a:stretch/>
        </p:blipFill>
        <p:spPr bwMode="auto">
          <a:xfrm>
            <a:off x="7478993" y="5074153"/>
            <a:ext cx="2334640" cy="7800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http://d.lanrentuku.com/down/png/1006/kingston/datatraveler-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" b="10649"/>
          <a:stretch/>
        </p:blipFill>
        <p:spPr bwMode="auto">
          <a:xfrm>
            <a:off x="7895406" y="3380061"/>
            <a:ext cx="1501815" cy="12417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http://www.chinaitbg.cn/Article/UploadFiles/201004/20100428170422135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2" b="17754"/>
          <a:stretch/>
        </p:blipFill>
        <p:spPr bwMode="auto">
          <a:xfrm>
            <a:off x="9491876" y="3206993"/>
            <a:ext cx="2390367" cy="16489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http://image.cn.made-in-china.com/2f0j01oBqtPascqUrY/%E5%B8%8C%E6%8D%B7%E7%A7%BB%E5%8A%A8%E7%A1%AC%E7%9B%98II%E4%BB%A3%EF%BC%88ST903203FAM2E1-RK%EF%BC%89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59" y="4927503"/>
            <a:ext cx="1896812" cy="1119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4017739" y="3356992"/>
            <a:ext cx="491004" cy="10388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4400" b="1" cap="none" spc="0" dirty="0">
                <a:ln/>
                <a:solidFill>
                  <a:schemeClr val="accent3"/>
                </a:solidFill>
                <a:effectLst/>
              </a:rPr>
              <a:t>？</a:t>
            </a:r>
          </a:p>
        </p:txBody>
      </p:sp>
      <p:sp>
        <p:nvSpPr>
          <p:cNvPr id="41" name="矩形 40"/>
          <p:cNvSpPr/>
          <p:nvPr/>
        </p:nvSpPr>
        <p:spPr>
          <a:xfrm>
            <a:off x="4200046" y="3577593"/>
            <a:ext cx="491004" cy="7807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cap="none" spc="0" dirty="0">
                <a:ln/>
                <a:solidFill>
                  <a:schemeClr val="accent3"/>
                </a:solidFill>
                <a:effectLst/>
              </a:rPr>
              <a:t>？</a:t>
            </a:r>
          </a:p>
        </p:txBody>
      </p:sp>
      <p:sp>
        <p:nvSpPr>
          <p:cNvPr id="42" name="矩形 41"/>
          <p:cNvSpPr/>
          <p:nvPr/>
        </p:nvSpPr>
        <p:spPr>
          <a:xfrm>
            <a:off x="4344062" y="3806521"/>
            <a:ext cx="491004" cy="5225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2000" b="1" cap="none" spc="0" dirty="0">
                <a:ln/>
                <a:solidFill>
                  <a:schemeClr val="accent3"/>
                </a:solidFill>
                <a:effectLst/>
              </a:rPr>
              <a:t>？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1" b="14300"/>
          <a:stretch/>
        </p:blipFill>
        <p:spPr>
          <a:xfrm>
            <a:off x="4783418" y="2550383"/>
            <a:ext cx="2248525" cy="1440160"/>
          </a:xfrm>
          <a:prstGeom prst="rect">
            <a:avLst/>
          </a:prstGeom>
        </p:spPr>
      </p:pic>
      <p:sp>
        <p:nvSpPr>
          <p:cNvPr id="26" name="任意多边形 25"/>
          <p:cNvSpPr/>
          <p:nvPr/>
        </p:nvSpPr>
        <p:spPr>
          <a:xfrm>
            <a:off x="1219200" y="2679700"/>
            <a:ext cx="4864100" cy="2184400"/>
          </a:xfrm>
          <a:custGeom>
            <a:avLst/>
            <a:gdLst>
              <a:gd name="connsiteX0" fmla="*/ 0 w 4864100"/>
              <a:gd name="connsiteY0" fmla="*/ 0 h 2184400"/>
              <a:gd name="connsiteX1" fmla="*/ 2197100 w 4864100"/>
              <a:gd name="connsiteY1" fmla="*/ 508000 h 2184400"/>
              <a:gd name="connsiteX2" fmla="*/ 1866900 w 4864100"/>
              <a:gd name="connsiteY2" fmla="*/ 850900 h 2184400"/>
              <a:gd name="connsiteX3" fmla="*/ 3733800 w 4864100"/>
              <a:gd name="connsiteY3" fmla="*/ 927100 h 2184400"/>
              <a:gd name="connsiteX4" fmla="*/ 3530600 w 4864100"/>
              <a:gd name="connsiteY4" fmla="*/ 1841500 h 2184400"/>
              <a:gd name="connsiteX5" fmla="*/ 4622800 w 4864100"/>
              <a:gd name="connsiteY5" fmla="*/ 1625600 h 2184400"/>
              <a:gd name="connsiteX6" fmla="*/ 4864100 w 4864100"/>
              <a:gd name="connsiteY6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100" h="2184400">
                <a:moveTo>
                  <a:pt x="0" y="0"/>
                </a:moveTo>
                <a:cubicBezTo>
                  <a:pt x="942975" y="183091"/>
                  <a:pt x="1885950" y="366183"/>
                  <a:pt x="2197100" y="508000"/>
                </a:cubicBezTo>
                <a:cubicBezTo>
                  <a:pt x="2508250" y="649817"/>
                  <a:pt x="1610783" y="781050"/>
                  <a:pt x="1866900" y="850900"/>
                </a:cubicBezTo>
                <a:cubicBezTo>
                  <a:pt x="2123017" y="920750"/>
                  <a:pt x="3456517" y="762000"/>
                  <a:pt x="3733800" y="927100"/>
                </a:cubicBezTo>
                <a:cubicBezTo>
                  <a:pt x="4011083" y="1092200"/>
                  <a:pt x="3382433" y="1725083"/>
                  <a:pt x="3530600" y="1841500"/>
                </a:cubicBezTo>
                <a:cubicBezTo>
                  <a:pt x="3678767" y="1957917"/>
                  <a:pt x="4400550" y="1568450"/>
                  <a:pt x="4622800" y="1625600"/>
                </a:cubicBezTo>
                <a:cubicBezTo>
                  <a:pt x="4845050" y="1682750"/>
                  <a:pt x="4823883" y="2093383"/>
                  <a:pt x="4864100" y="2184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0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18" grpId="1" animBg="1"/>
      <p:bldP spid="22" grpId="0"/>
      <p:bldP spid="41" grpId="0"/>
      <p:bldP spid="42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</a:t>
            </a: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接口？</a:t>
            </a: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9404214" y="1988840"/>
            <a:ext cx="1810287" cy="43924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设备</a:t>
            </a: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935992" y="1988840"/>
            <a:ext cx="1801325" cy="43924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  <a:latin typeface="+mn-lt"/>
                <a:ea typeface="+mn-ea"/>
              </a:rPr>
              <a:t>I/O</a:t>
            </a:r>
            <a:r>
              <a:rPr lang="zh-CN" altLang="en-US" dirty="0">
                <a:solidFill>
                  <a:schemeClr val="accent5"/>
                </a:solidFill>
                <a:latin typeface="+mn-lt"/>
                <a:ea typeface="+mn-ea"/>
              </a:rPr>
              <a:t>接口</a:t>
            </a: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2465529" y="1988840"/>
            <a:ext cx="1810287" cy="43924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+mn-lt"/>
                <a:ea typeface="+mn-ea"/>
              </a:rPr>
              <a:t>主机</a:t>
            </a: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2752307" y="3242300"/>
            <a:ext cx="1207605" cy="83653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 sz="2400" dirty="0">
                <a:latin typeface="+mn-lt"/>
                <a:ea typeface="+mn-ea"/>
              </a:rPr>
              <a:t>处理器</a:t>
            </a:r>
            <a:endParaRPr lang="zh-CN" altLang="zh-CN" sz="2400" b="1" dirty="0">
              <a:latin typeface="+mn-lt"/>
              <a:ea typeface="+mn-ea"/>
            </a:endParaRPr>
          </a:p>
        </p:txBody>
      </p:sp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2752307" y="4716700"/>
            <a:ext cx="1207605" cy="836536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 sz="2400" b="1" dirty="0">
                <a:latin typeface="+mn-lt"/>
                <a:ea typeface="+mn-ea"/>
              </a:rPr>
              <a:t>存储器</a:t>
            </a:r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>
            <a:off x="4291499" y="2825376"/>
            <a:ext cx="1648974" cy="2690"/>
          </a:xfrm>
          <a:prstGeom prst="line">
            <a:avLst/>
          </a:prstGeom>
          <a:noFill/>
          <a:ln w="47625">
            <a:solidFill>
              <a:srgbClr val="000000"/>
            </a:solidFill>
            <a:prstDash val="dash"/>
            <a:round/>
            <a:headEnd/>
            <a:tailEnd type="arrow" w="med" len="med"/>
          </a:ln>
        </p:spPr>
        <p:txBody>
          <a:bodyPr/>
          <a:lstStyle/>
          <a:p>
            <a:pPr>
              <a:defRPr/>
            </a:pPr>
            <a:endParaRPr lang="zh-CN" altLang="en-US" sz="2000" b="1">
              <a:latin typeface="+mn-lt"/>
              <a:ea typeface="+mn-ea"/>
            </a:endParaRPr>
          </a:p>
        </p:txBody>
      </p:sp>
      <p:sp>
        <p:nvSpPr>
          <p:cNvPr id="55" name="Line 17"/>
          <p:cNvSpPr>
            <a:spLocks noChangeShapeType="1"/>
          </p:cNvSpPr>
          <p:nvPr/>
        </p:nvSpPr>
        <p:spPr bwMode="auto">
          <a:xfrm>
            <a:off x="7761962" y="2828066"/>
            <a:ext cx="1644493" cy="0"/>
          </a:xfrm>
          <a:prstGeom prst="line">
            <a:avLst/>
          </a:prstGeom>
          <a:noFill/>
          <a:ln w="44450">
            <a:solidFill>
              <a:srgbClr val="000000"/>
            </a:solidFill>
            <a:prstDash val="dash"/>
            <a:round/>
            <a:headEnd type="arrow" w="med" len="med"/>
            <a:tailEnd/>
          </a:ln>
        </p:spPr>
        <p:txBody>
          <a:bodyPr/>
          <a:lstStyle/>
          <a:p>
            <a:pPr>
              <a:defRPr/>
            </a:pPr>
            <a:endParaRPr lang="zh-CN" altLang="en-US" sz="2000" b="1">
              <a:latin typeface="+mn-lt"/>
              <a:ea typeface="+mn-ea"/>
            </a:endParaRPr>
          </a:p>
        </p:txBody>
      </p:sp>
      <p:sp>
        <p:nvSpPr>
          <p:cNvPr id="56" name="Text Box 18"/>
          <p:cNvSpPr txBox="1">
            <a:spLocks noChangeArrowheads="1"/>
          </p:cNvSpPr>
          <p:nvPr/>
        </p:nvSpPr>
        <p:spPr bwMode="auto">
          <a:xfrm>
            <a:off x="4381117" y="2852936"/>
            <a:ext cx="1485421" cy="146864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lIns="18000" tIns="10800" rIns="18000" bIns="10800"/>
          <a:lstStyle/>
          <a:p>
            <a:pPr algn="ctr">
              <a:defRPr/>
            </a:pPr>
            <a:r>
              <a:rPr lang="zh-CN" altLang="en-US" sz="2400" i="1" dirty="0">
                <a:latin typeface="+mn-lt"/>
                <a:ea typeface="+mn-ea"/>
              </a:rPr>
              <a:t>看不到</a:t>
            </a:r>
          </a:p>
          <a:p>
            <a:pPr algn="ctr">
              <a:defRPr/>
            </a:pPr>
            <a:r>
              <a:rPr lang="en-US" altLang="zh-CN" sz="2400" i="1" dirty="0">
                <a:latin typeface="+mn-lt"/>
                <a:ea typeface="+mn-ea"/>
              </a:rPr>
              <a:t>I/O</a:t>
            </a:r>
            <a:r>
              <a:rPr lang="zh-CN" altLang="en-US" sz="2400" i="1" dirty="0">
                <a:latin typeface="+mn-lt"/>
                <a:ea typeface="+mn-ea"/>
              </a:rPr>
              <a:t>设备</a:t>
            </a:r>
          </a:p>
          <a:p>
            <a:pPr algn="ctr">
              <a:defRPr/>
            </a:pPr>
            <a:r>
              <a:rPr lang="zh-CN" altLang="en-US" sz="2400" i="1" dirty="0">
                <a:latin typeface="+mn-lt"/>
                <a:ea typeface="+mn-ea"/>
              </a:rPr>
              <a:t>的不同</a:t>
            </a:r>
          </a:p>
        </p:txBody>
      </p:sp>
      <p:sp>
        <p:nvSpPr>
          <p:cNvPr id="57" name="Text Box 19"/>
          <p:cNvSpPr txBox="1">
            <a:spLocks noChangeArrowheads="1"/>
          </p:cNvSpPr>
          <p:nvPr/>
        </p:nvSpPr>
        <p:spPr bwMode="auto">
          <a:xfrm>
            <a:off x="7873984" y="2852936"/>
            <a:ext cx="1306185" cy="146595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lIns="18000" tIns="10800" rIns="18000" bIns="10800"/>
          <a:lstStyle/>
          <a:p>
            <a:pPr algn="ctr">
              <a:defRPr/>
            </a:pPr>
            <a:r>
              <a:rPr lang="zh-CN" altLang="en-US" sz="2400" b="1" i="1" dirty="0">
                <a:latin typeface="+mn-lt"/>
                <a:ea typeface="+mn-ea"/>
              </a:rPr>
              <a:t>不管</a:t>
            </a:r>
          </a:p>
          <a:p>
            <a:pPr algn="ctr">
              <a:defRPr/>
            </a:pPr>
            <a:r>
              <a:rPr lang="zh-CN" altLang="en-US" sz="2400" b="1" i="1" dirty="0">
                <a:latin typeface="+mn-lt"/>
                <a:ea typeface="+mn-ea"/>
              </a:rPr>
              <a:t>主机的</a:t>
            </a:r>
          </a:p>
          <a:p>
            <a:pPr algn="ctr">
              <a:defRPr/>
            </a:pPr>
            <a:r>
              <a:rPr lang="zh-CN" altLang="en-US" sz="2400" b="1" i="1" dirty="0">
                <a:latin typeface="+mn-lt"/>
                <a:ea typeface="+mn-ea"/>
              </a:rPr>
              <a:t>不同</a:t>
            </a:r>
            <a:endParaRPr lang="zh-CN" altLang="en-US" sz="2400" b="1" dirty="0">
              <a:latin typeface="+mn-lt"/>
              <a:ea typeface="+mn-ea"/>
            </a:endParaRPr>
          </a:p>
        </p:txBody>
      </p:sp>
      <p:sp>
        <p:nvSpPr>
          <p:cNvPr id="59" name="Rectangle 22"/>
          <p:cNvSpPr>
            <a:spLocks noChangeArrowheads="1"/>
          </p:cNvSpPr>
          <p:nvPr/>
        </p:nvSpPr>
        <p:spPr bwMode="auto">
          <a:xfrm>
            <a:off x="9690992" y="3140968"/>
            <a:ext cx="1205364" cy="6832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dirty="0">
                <a:latin typeface="+mn-lt"/>
                <a:ea typeface="+mn-ea"/>
              </a:rPr>
              <a:t>打印机</a:t>
            </a:r>
          </a:p>
        </p:txBody>
      </p:sp>
      <p:sp>
        <p:nvSpPr>
          <p:cNvPr id="61" name="Rectangle 24"/>
          <p:cNvSpPr>
            <a:spLocks noChangeArrowheads="1"/>
          </p:cNvSpPr>
          <p:nvPr/>
        </p:nvSpPr>
        <p:spPr bwMode="auto">
          <a:xfrm>
            <a:off x="9690992" y="4255395"/>
            <a:ext cx="1205364" cy="6832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dirty="0">
                <a:latin typeface="+mn-lt"/>
                <a:ea typeface="+mn-ea"/>
              </a:rPr>
              <a:t>键盘</a:t>
            </a:r>
          </a:p>
        </p:txBody>
      </p: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9688752" y="5373216"/>
            <a:ext cx="1207605" cy="6832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latin typeface="+mn-lt"/>
                <a:ea typeface="+mn-ea"/>
              </a:rPr>
              <a:t>……</a:t>
            </a:r>
            <a:endParaRPr lang="zh-CN" altLang="en-US" sz="2400" dirty="0">
              <a:latin typeface="+mn-lt"/>
              <a:ea typeface="+mn-ea"/>
            </a:endParaRPr>
          </a:p>
        </p:txBody>
      </p:sp>
      <p:sp>
        <p:nvSpPr>
          <p:cNvPr id="65" name="Text Box 28"/>
          <p:cNvSpPr txBox="1">
            <a:spLocks noChangeArrowheads="1"/>
          </p:cNvSpPr>
          <p:nvPr/>
        </p:nvSpPr>
        <p:spPr bwMode="auto">
          <a:xfrm>
            <a:off x="9740282" y="5708871"/>
            <a:ext cx="1048532" cy="53258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lIns="18000" tIns="10800" rIns="18000" bIns="10800"/>
          <a:lstStyle/>
          <a:p>
            <a:pPr>
              <a:defRPr/>
            </a:pPr>
            <a:endParaRPr lang="zh-CN" altLang="zh-CN" sz="2000" b="1">
              <a:latin typeface="+mn-lt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63802" y="865601"/>
            <a:ext cx="9221510" cy="937244"/>
            <a:chOff x="2263802" y="865601"/>
            <a:chExt cx="9221510" cy="937244"/>
          </a:xfrm>
        </p:grpSpPr>
        <p:sp>
          <p:nvSpPr>
            <p:cNvPr id="4" name="圆角矩形标注 3"/>
            <p:cNvSpPr/>
            <p:nvPr/>
          </p:nvSpPr>
          <p:spPr>
            <a:xfrm>
              <a:off x="2263802" y="865601"/>
              <a:ext cx="9221510" cy="937244"/>
            </a:xfrm>
            <a:prstGeom prst="wedgeRoundRectCallout">
              <a:avLst>
                <a:gd name="adj1" fmla="val -54960"/>
                <a:gd name="adj2" fmla="val 40819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397960" y="937741"/>
              <a:ext cx="8917826" cy="7817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altLang="zh-CN" b="0" dirty="0">
                  <a:latin typeface="+mn-lt"/>
                  <a:ea typeface="+mn-ea"/>
                </a:rPr>
                <a:t>I/O</a:t>
              </a:r>
              <a:r>
                <a:rPr lang="zh-CN" altLang="en-US" b="0" dirty="0">
                  <a:latin typeface="+mn-lt"/>
                  <a:ea typeface="+mn-ea"/>
                </a:rPr>
                <a:t>接口是“主机”与“</a:t>
              </a:r>
              <a:r>
                <a:rPr lang="en-US" altLang="zh-CN" b="0" dirty="0">
                  <a:latin typeface="+mn-lt"/>
                  <a:ea typeface="+mn-ea"/>
                </a:rPr>
                <a:t>I/O</a:t>
              </a:r>
              <a:r>
                <a:rPr lang="zh-CN" altLang="en-US" b="0" dirty="0">
                  <a:latin typeface="+mn-lt"/>
                  <a:ea typeface="+mn-ea"/>
                </a:rPr>
                <a:t>设备”之间数据交换的界面</a:t>
              </a:r>
              <a:endParaRPr lang="en-US" altLang="zh-CN" b="0" dirty="0">
                <a:latin typeface="+mn-lt"/>
                <a:ea typeface="+mn-ea"/>
              </a:endParaRPr>
            </a:p>
          </p:txBody>
        </p:sp>
      </p:grpSp>
      <p:pic>
        <p:nvPicPr>
          <p:cNvPr id="3074" name="Picture 2" descr="http://pic.58pic.com/58pic/11/60/21/66Y58PICG2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2" r="15985" b="7029"/>
          <a:stretch/>
        </p:blipFill>
        <p:spPr bwMode="auto">
          <a:xfrm>
            <a:off x="336865" y="980728"/>
            <a:ext cx="1293845" cy="18959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6151076" y="3242300"/>
            <a:ext cx="1382359" cy="85671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5"/>
                </a:solidFill>
              </a:rPr>
              <a:t>屏蔽差异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6167214" y="4373350"/>
            <a:ext cx="1382359" cy="1791954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5"/>
                </a:solidFill>
              </a:rPr>
              <a:t>提供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accent5"/>
                </a:solidFill>
              </a:rPr>
              <a:t>一致的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accent5"/>
                </a:solidFill>
              </a:rPr>
              <a:t>访问界面</a:t>
            </a:r>
          </a:p>
        </p:txBody>
      </p:sp>
    </p:spTree>
    <p:extLst>
      <p:ext uri="{BB962C8B-B14F-4D97-AF65-F5344CB8AC3E}">
        <p14:creationId xmlns:p14="http://schemas.microsoft.com/office/powerpoint/2010/main" val="12776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6" grpId="0" animBg="1"/>
      <p:bldP spid="48" grpId="0" animBg="1"/>
      <p:bldP spid="50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1" grpId="0" animBg="1"/>
      <p:bldP spid="63" grpId="0" animBg="1"/>
      <p:bldP spid="5" grpId="0" animBg="1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TW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I/O</a:t>
            </a:r>
            <a:r>
              <a:rPr lang="zh-TW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接口的功能</a:t>
            </a:r>
            <a:endParaRPr lang="zh-CN" altLang="en-US" sz="3200" dirty="0">
              <a:solidFill>
                <a:srgbClr val="A500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50" y="836712"/>
            <a:ext cx="10920052" cy="33629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数据格式转换和电平变换</a:t>
            </a:r>
            <a:endParaRPr lang="en-US" altLang="zh-CN" dirty="0"/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465433" y="1700808"/>
            <a:ext cx="11174389" cy="11264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b="0" dirty="0">
                <a:latin typeface="+mn-ea"/>
                <a:ea typeface="+mn-ea"/>
                <a:cs typeface="Times New Roman" pitchFamily="18" charset="0"/>
              </a:rPr>
              <a:t>接口和主机之间通常以并行方式传送信息，而接口与外设之间，有的采取并行传送，有的采取串行传送。</a:t>
            </a:r>
            <a:endParaRPr lang="zh-CN" altLang="en-US" dirty="0">
              <a:solidFill>
                <a:srgbClr val="C0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06574" y="3068960"/>
            <a:ext cx="11279783" cy="1171597"/>
            <a:chOff x="262559" y="2713072"/>
            <a:chExt cx="8604955" cy="1171597"/>
          </a:xfrm>
        </p:grpSpPr>
        <p:grpSp>
          <p:nvGrpSpPr>
            <p:cNvPr id="15" name="组合 14"/>
            <p:cNvGrpSpPr/>
            <p:nvPr/>
          </p:nvGrpSpPr>
          <p:grpSpPr>
            <a:xfrm>
              <a:off x="262559" y="2713072"/>
              <a:ext cx="8604955" cy="764627"/>
              <a:chOff x="2854088" y="1016852"/>
              <a:chExt cx="6863647" cy="764627"/>
            </a:xfrm>
          </p:grpSpPr>
          <p:sp>
            <p:nvSpPr>
              <p:cNvPr id="17" name="AutoShape 9"/>
              <p:cNvSpPr>
                <a:spLocks noChangeArrowheads="1"/>
              </p:cNvSpPr>
              <p:nvPr/>
            </p:nvSpPr>
            <p:spPr bwMode="auto">
              <a:xfrm>
                <a:off x="2854088" y="1016852"/>
                <a:ext cx="6863647" cy="704377"/>
              </a:xfrm>
              <a:prstGeom prst="roundRect">
                <a:avLst>
                  <a:gd name="adj" fmla="val 0"/>
                </a:avLst>
              </a:prstGeom>
              <a:solidFill>
                <a:srgbClr val="CCEC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18" name="AutoShape 9"/>
              <p:cNvSpPr>
                <a:spLocks noChangeArrowheads="1"/>
              </p:cNvSpPr>
              <p:nvPr/>
            </p:nvSpPr>
            <p:spPr bwMode="auto">
              <a:xfrm>
                <a:off x="2854088" y="1673479"/>
                <a:ext cx="6863647" cy="108000"/>
              </a:xfrm>
              <a:prstGeom prst="roundRect">
                <a:avLst>
                  <a:gd name="adj" fmla="val 0"/>
                </a:avLst>
              </a:prstGeom>
              <a:solidFill>
                <a:srgbClr val="89D2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388847" y="2802000"/>
              <a:ext cx="8287953" cy="1082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buFont typeface="Wingdings" pitchFamily="2" charset="2"/>
                <a:buNone/>
              </a:pPr>
              <a:r>
                <a:rPr lang="zh-CN" altLang="en-US" b="0" dirty="0">
                  <a:latin typeface="+mn-ea"/>
                  <a:ea typeface="+mn-ea"/>
                  <a:cs typeface="Times New Roman" pitchFamily="18" charset="0"/>
                </a:rPr>
                <a:t>外设及其控制线路所需电源与主机可能不同，导致信号电平存在差异。</a:t>
              </a:r>
              <a:endParaRPr lang="zh-CN" altLang="en-US" dirty="0">
                <a:solidFill>
                  <a:srgbClr val="C00000"/>
                </a:solidFill>
                <a:latin typeface="+mn-ea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244365" y="4545124"/>
            <a:ext cx="576064" cy="1800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主机</a:t>
            </a:r>
          </a:p>
        </p:txBody>
      </p:sp>
      <p:sp>
        <p:nvSpPr>
          <p:cNvPr id="23" name="矩形 22"/>
          <p:cNvSpPr/>
          <p:nvPr/>
        </p:nvSpPr>
        <p:spPr>
          <a:xfrm>
            <a:off x="8201440" y="4545124"/>
            <a:ext cx="576064" cy="1800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外设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105096" y="5082579"/>
            <a:ext cx="1206134" cy="6866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接口</a:t>
            </a:r>
          </a:p>
        </p:txBody>
      </p:sp>
      <p:cxnSp>
        <p:nvCxnSpPr>
          <p:cNvPr id="22" name="肘形连接符 21"/>
          <p:cNvCxnSpPr>
            <a:endCxn id="20" idx="1"/>
          </p:cNvCxnSpPr>
          <p:nvPr/>
        </p:nvCxnSpPr>
        <p:spPr>
          <a:xfrm>
            <a:off x="2820429" y="4663390"/>
            <a:ext cx="2284667" cy="76253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endCxn id="20" idx="1"/>
          </p:cNvCxnSpPr>
          <p:nvPr/>
        </p:nvCxnSpPr>
        <p:spPr>
          <a:xfrm>
            <a:off x="2820429" y="5082579"/>
            <a:ext cx="2284667" cy="34334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20" idx="1"/>
          </p:cNvCxnSpPr>
          <p:nvPr/>
        </p:nvCxnSpPr>
        <p:spPr>
          <a:xfrm flipV="1">
            <a:off x="2820429" y="5425920"/>
            <a:ext cx="2284667" cy="34334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endCxn id="20" idx="1"/>
          </p:cNvCxnSpPr>
          <p:nvPr/>
        </p:nvCxnSpPr>
        <p:spPr>
          <a:xfrm flipV="1">
            <a:off x="2820429" y="5425920"/>
            <a:ext cx="2284667" cy="69960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3" name="文本框 7172"/>
          <p:cNvSpPr txBox="1"/>
          <p:nvPr/>
        </p:nvSpPr>
        <p:spPr>
          <a:xfrm>
            <a:off x="3254834" y="4005064"/>
            <a:ext cx="407484" cy="712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254834" y="4507797"/>
            <a:ext cx="407484" cy="712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254834" y="5136646"/>
            <a:ext cx="407484" cy="712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254834" y="5524770"/>
            <a:ext cx="407484" cy="712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7175" name="直接箭头连接符 7174"/>
          <p:cNvCxnSpPr>
            <a:stCxn id="20" idx="3"/>
          </p:cNvCxnSpPr>
          <p:nvPr/>
        </p:nvCxnSpPr>
        <p:spPr>
          <a:xfrm>
            <a:off x="6311230" y="5425920"/>
            <a:ext cx="18902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615038" y="4725144"/>
            <a:ext cx="1075937" cy="712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0101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4090272" y="5330402"/>
            <a:ext cx="997389" cy="712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3.6V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22625" y="5330402"/>
            <a:ext cx="997389" cy="712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1.8V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8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0" grpId="0" animBg="1"/>
      <p:bldP spid="7173" grpId="0"/>
      <p:bldP spid="41" grpId="0"/>
      <p:bldP spid="42" grpId="0"/>
      <p:bldP spid="43" grpId="0"/>
      <p:bldP spid="51" grpId="0"/>
      <p:bldP spid="58" grpId="0"/>
      <p:bldP spid="58" grpId="1"/>
      <p:bldP spid="58" grpId="2"/>
      <p:bldP spid="59" grpId="0"/>
      <p:bldP spid="59" grpId="1"/>
      <p:bldP spid="5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13"/>
          <p:cNvGrpSpPr>
            <a:grpSpLocks/>
          </p:cNvGrpSpPr>
          <p:nvPr/>
        </p:nvGrpSpPr>
        <p:grpSpPr bwMode="auto">
          <a:xfrm>
            <a:off x="2134393" y="777876"/>
            <a:ext cx="8316913" cy="5567550"/>
            <a:chOff x="385" y="436"/>
            <a:chExt cx="5239" cy="4728"/>
          </a:xfrm>
        </p:grpSpPr>
        <p:sp>
          <p:nvSpPr>
            <p:cNvPr id="5125" name="Freeform 8"/>
            <p:cNvSpPr>
              <a:spLocks/>
            </p:cNvSpPr>
            <p:nvPr/>
          </p:nvSpPr>
          <p:spPr bwMode="auto">
            <a:xfrm>
              <a:off x="385" y="467"/>
              <a:ext cx="1542" cy="366"/>
            </a:xfrm>
            <a:custGeom>
              <a:avLst/>
              <a:gdLst>
                <a:gd name="T0" fmla="*/ 0 w 1905"/>
                <a:gd name="T1" fmla="*/ 0 h 544"/>
                <a:gd name="T2" fmla="*/ 2 w 1905"/>
                <a:gd name="T3" fmla="*/ 0 h 544"/>
                <a:gd name="T4" fmla="*/ 2 w 1905"/>
                <a:gd name="T5" fmla="*/ 1 h 544"/>
                <a:gd name="T6" fmla="*/ 0 w 1905"/>
                <a:gd name="T7" fmla="*/ 1 h 544"/>
                <a:gd name="T8" fmla="*/ 0 w 1905"/>
                <a:gd name="T9" fmla="*/ 0 h 5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5"/>
                <a:gd name="T16" fmla="*/ 0 h 544"/>
                <a:gd name="T17" fmla="*/ 1905 w 1905"/>
                <a:gd name="T18" fmla="*/ 544 h 5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5" h="544">
                  <a:moveTo>
                    <a:pt x="0" y="0"/>
                  </a:moveTo>
                  <a:lnTo>
                    <a:pt x="1361" y="0"/>
                  </a:lnTo>
                  <a:lnTo>
                    <a:pt x="1905" y="544"/>
                  </a:ln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6" name="Rectangle 9"/>
            <p:cNvSpPr>
              <a:spLocks noChangeArrowheads="1"/>
            </p:cNvSpPr>
            <p:nvPr/>
          </p:nvSpPr>
          <p:spPr bwMode="auto">
            <a:xfrm>
              <a:off x="457" y="436"/>
              <a:ext cx="1153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Font typeface="Wingdings" charset="2"/>
                <a:buChar char="p"/>
                <a:defRPr sz="32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Font typeface="Wingdings" charset="2"/>
                <a:buChar char="n"/>
                <a:defRPr sz="28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2pPr>
              <a:lvl3pPr marL="1143000" indent="-228600">
                <a:lnSpc>
                  <a:spcPct val="110000"/>
                </a:lnSpc>
                <a:spcBef>
                  <a:spcPct val="20000"/>
                </a:spcBef>
                <a:buSzPct val="80000"/>
                <a:buFont typeface="Wingdings" charset="2"/>
                <a:buChar char="l"/>
                <a:defRPr sz="24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charset="2"/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华文中宋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Arial" charset="0"/>
                  <a:ea typeface="楷体_GB2312" charset="0"/>
                </a:rPr>
                <a:t>回顾内容</a:t>
              </a:r>
            </a:p>
          </p:txBody>
        </p:sp>
        <p:sp>
          <p:nvSpPr>
            <p:cNvPr id="5127" name="AutoShape 10"/>
            <p:cNvSpPr>
              <a:spLocks noChangeArrowheads="1"/>
            </p:cNvSpPr>
            <p:nvPr/>
          </p:nvSpPr>
          <p:spPr bwMode="auto">
            <a:xfrm>
              <a:off x="385" y="828"/>
              <a:ext cx="5239" cy="4336"/>
            </a:xfrm>
            <a:prstGeom prst="roundRect">
              <a:avLst>
                <a:gd name="adj" fmla="val 4231"/>
              </a:avLst>
            </a:prstGeom>
            <a:solidFill>
              <a:srgbClr val="EAEAEA"/>
            </a:solidFill>
            <a:ln w="25400">
              <a:solidFill>
                <a:srgbClr val="A5002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110000"/>
                </a:lnSpc>
                <a:spcBef>
                  <a:spcPct val="20000"/>
                </a:spcBef>
                <a:buFont typeface="Wingdings" charset="2"/>
                <a:buChar char="p"/>
                <a:defRPr sz="32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Font typeface="Wingdings" charset="2"/>
                <a:buChar char="n"/>
                <a:defRPr sz="28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2pPr>
              <a:lvl3pPr marL="1143000" indent="-228600">
                <a:lnSpc>
                  <a:spcPct val="110000"/>
                </a:lnSpc>
                <a:spcBef>
                  <a:spcPct val="20000"/>
                </a:spcBef>
                <a:buSzPct val="80000"/>
                <a:buFont typeface="Wingdings" charset="2"/>
                <a:buChar char="l"/>
                <a:defRPr sz="24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charset="2"/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华文中宋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300"/>
                </a:spcBef>
                <a:buNone/>
              </a:pPr>
              <a:endParaRPr lang="zh-CN" altLang="en-US" sz="4400" b="0">
                <a:latin typeface="Arial" charset="0"/>
                <a:ea typeface="宋体" charset="-122"/>
              </a:endParaRPr>
            </a:p>
          </p:txBody>
        </p:sp>
        <p:sp>
          <p:nvSpPr>
            <p:cNvPr id="5128" name="Rectangle 12"/>
            <p:cNvSpPr>
              <a:spLocks noChangeArrowheads="1"/>
            </p:cNvSpPr>
            <p:nvPr/>
          </p:nvSpPr>
          <p:spPr bwMode="auto">
            <a:xfrm>
              <a:off x="405" y="906"/>
              <a:ext cx="4995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0000"/>
                </a:lnSpc>
                <a:spcBef>
                  <a:spcPct val="20000"/>
                </a:spcBef>
                <a:buFont typeface="Wingdings" charset="2"/>
                <a:buChar char="p"/>
                <a:defRPr sz="32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1pPr>
              <a:lvl2pPr>
                <a:lnSpc>
                  <a:spcPct val="110000"/>
                </a:lnSpc>
                <a:spcBef>
                  <a:spcPct val="20000"/>
                </a:spcBef>
                <a:buFont typeface="Wingdings" charset="2"/>
                <a:buChar char="n"/>
                <a:defRPr sz="28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2pPr>
              <a:lvl3pPr marL="1143000" indent="-228600">
                <a:lnSpc>
                  <a:spcPct val="110000"/>
                </a:lnSpc>
                <a:spcBef>
                  <a:spcPct val="20000"/>
                </a:spcBef>
                <a:buSzPct val="80000"/>
                <a:buFont typeface="Wingdings" charset="2"/>
                <a:buChar char="l"/>
                <a:defRPr sz="24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charset="2"/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华文中宋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1" eaLnBrk="1" hangingPunct="1">
                <a:lnSpc>
                  <a:spcPct val="100000"/>
                </a:lnSpc>
                <a:spcBef>
                  <a:spcPct val="10000"/>
                </a:spcBef>
                <a:buClr>
                  <a:srgbClr val="C00000"/>
                </a:buClr>
                <a:buSzPct val="90000"/>
              </a:pPr>
              <a:endParaRPr kumimoji="1" lang="en-US" altLang="zh-CN" sz="2000">
                <a:latin typeface="Arial" charset="0"/>
                <a:ea typeface="宋体" charset="-122"/>
                <a:sym typeface="Symbol" charset="2"/>
              </a:endParaRPr>
            </a:p>
          </p:txBody>
        </p:sp>
      </p:grp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211137" y="0"/>
            <a:ext cx="2952750" cy="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上节回顾</a:t>
            </a:r>
          </a:p>
        </p:txBody>
      </p:sp>
      <p:sp>
        <p:nvSpPr>
          <p:cNvPr id="5124" name="矩形 7"/>
          <p:cNvSpPr>
            <a:spLocks noChangeArrowheads="1"/>
          </p:cNvSpPr>
          <p:nvPr/>
        </p:nvSpPr>
        <p:spPr bwMode="auto">
          <a:xfrm>
            <a:off x="2166145" y="1304764"/>
            <a:ext cx="8135937" cy="442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Font typeface="Wingdings" charset="2"/>
              <a:buChar char="p"/>
              <a:defRPr sz="32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1pPr>
            <a:lvl2pPr>
              <a:lnSpc>
                <a:spcPct val="110000"/>
              </a:lnSpc>
              <a:spcBef>
                <a:spcPct val="20000"/>
              </a:spcBef>
              <a:buFont typeface="Wingdings" charset="2"/>
              <a:buChar char="n"/>
              <a:defRPr sz="28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2pPr>
            <a:lvl3pPr>
              <a:lnSpc>
                <a:spcPct val="110000"/>
              </a:lnSpc>
              <a:spcBef>
                <a:spcPct val="20000"/>
              </a:spcBef>
              <a:buSzPct val="80000"/>
              <a:buFont typeface="Wingdings" charset="2"/>
              <a:buChar char="l"/>
              <a:defRPr sz="24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3pPr>
            <a:lvl4pPr>
              <a:spcBef>
                <a:spcPct val="20000"/>
              </a:spcBef>
              <a:buSzPct val="60000"/>
              <a:buFont typeface="Wingdings" charset="2"/>
              <a:buChar char="–"/>
              <a:defRPr sz="2000" b="1">
                <a:solidFill>
                  <a:schemeClr val="tx1"/>
                </a:solidFill>
                <a:latin typeface="Arial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1" algn="l" eaLnBrk="1" hangingPunct="1">
              <a:lnSpc>
                <a:spcPct val="150000"/>
              </a:lnSpc>
              <a:spcBef>
                <a:spcPct val="10000"/>
              </a:spcBef>
              <a:buClr>
                <a:srgbClr val="C00000"/>
              </a:buClr>
              <a:buSzPct val="90000"/>
            </a:pPr>
            <a:r>
              <a:rPr kumimoji="1" lang="en-US" altLang="zh-CN" dirty="0">
                <a:solidFill>
                  <a:srgbClr val="000000"/>
                </a:solidFill>
                <a:sym typeface="Symbol" charset="2"/>
              </a:rPr>
              <a:t>5.5</a:t>
            </a:r>
            <a:r>
              <a:rPr kumimoji="1" lang="zh-CN" altLang="en-US" dirty="0">
                <a:solidFill>
                  <a:srgbClr val="000000"/>
                </a:solidFill>
                <a:sym typeface="Symbol" charset="2"/>
              </a:rPr>
              <a:t> 并行主存系统</a:t>
            </a:r>
            <a:endParaRPr kumimoji="1" lang="en-US" altLang="zh-CN" dirty="0">
              <a:solidFill>
                <a:srgbClr val="000000"/>
              </a:solidFill>
              <a:sym typeface="Symbol" charset="2"/>
            </a:endParaRPr>
          </a:p>
          <a:p>
            <a:pPr lvl="2" algn="l" eaLnBrk="1" hangingPunct="1">
              <a:lnSpc>
                <a:spcPct val="150000"/>
              </a:lnSpc>
              <a:spcBef>
                <a:spcPct val="10000"/>
              </a:spcBef>
              <a:buClr>
                <a:srgbClr val="C00000"/>
              </a:buClr>
              <a:buSzPct val="90000"/>
              <a:buFont typeface="Wingdings" charset="2"/>
              <a:buChar char="u"/>
            </a:pPr>
            <a:r>
              <a:rPr kumimoji="1" lang="zh-CN" altLang="en-US" sz="2800" dirty="0">
                <a:solidFill>
                  <a:srgbClr val="000000"/>
                </a:solidFill>
                <a:sym typeface="Symbol" charset="2"/>
              </a:rPr>
              <a:t>多体</a:t>
            </a:r>
            <a:r>
              <a:rPr kumimoji="1" lang="en-US" altLang="zh-CN" sz="2800" dirty="0">
                <a:solidFill>
                  <a:srgbClr val="000000"/>
                </a:solidFill>
                <a:sym typeface="Symbol" charset="2"/>
              </a:rPr>
              <a:t>/</a:t>
            </a:r>
            <a:r>
              <a:rPr kumimoji="1" lang="zh-CN" altLang="en-US" sz="2800" dirty="0">
                <a:solidFill>
                  <a:srgbClr val="000000"/>
                </a:solidFill>
                <a:sym typeface="Symbol" charset="2"/>
              </a:rPr>
              <a:t>多模块存储器</a:t>
            </a:r>
          </a:p>
          <a:p>
            <a:pPr lvl="3" algn="l" eaLnBrk="1" hangingPunct="1">
              <a:lnSpc>
                <a:spcPct val="150000"/>
              </a:lnSpc>
              <a:spcBef>
                <a:spcPct val="10000"/>
              </a:spcBef>
              <a:buClr>
                <a:srgbClr val="C00000"/>
              </a:buClr>
              <a:buSzPct val="90000"/>
              <a:buFont typeface="Wingdings" charset="2"/>
              <a:buChar char="l"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charset="0"/>
                <a:ea typeface="华文新魏" charset="-122"/>
                <a:sym typeface="Symbol" charset="2"/>
              </a:rPr>
              <a:t>多体存储器</a:t>
            </a:r>
          </a:p>
          <a:p>
            <a:pPr lvl="3" algn="l" eaLnBrk="1" hangingPunct="1">
              <a:lnSpc>
                <a:spcPct val="150000"/>
              </a:lnSpc>
              <a:spcBef>
                <a:spcPct val="10000"/>
              </a:spcBef>
              <a:buClr>
                <a:srgbClr val="C00000"/>
              </a:buClr>
              <a:buSzPct val="90000"/>
              <a:buFont typeface="Wingdings" charset="2"/>
              <a:buChar char="l"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charset="0"/>
                <a:ea typeface="华文新魏" charset="-122"/>
                <a:sym typeface="Symbol" charset="2"/>
              </a:rPr>
              <a:t>双口存储器</a:t>
            </a:r>
          </a:p>
          <a:p>
            <a:pPr lvl="3" algn="l" eaLnBrk="1" hangingPunct="1">
              <a:lnSpc>
                <a:spcPct val="150000"/>
              </a:lnSpc>
              <a:spcBef>
                <a:spcPct val="10000"/>
              </a:spcBef>
              <a:buClr>
                <a:srgbClr val="C00000"/>
              </a:buClr>
              <a:buSzPct val="90000"/>
              <a:buFont typeface="Wingdings" charset="2"/>
              <a:buChar char="l"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charset="0"/>
                <a:ea typeface="华文新魏" charset="-122"/>
                <a:sym typeface="Symbol" charset="2"/>
              </a:rPr>
              <a:t>多模块存储器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charset="0"/>
                <a:ea typeface="华文新魏" charset="-122"/>
                <a:sym typeface="Symbol" charset="2"/>
              </a:rPr>
              <a:t>(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charset="0"/>
                <a:ea typeface="华文新魏" charset="-122"/>
                <a:sym typeface="Symbol" charset="2"/>
              </a:rPr>
              <a:t>多体交叉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charset="0"/>
                <a:ea typeface="华文新魏" charset="-122"/>
                <a:sym typeface="Symbol" charset="2"/>
              </a:rPr>
              <a:t>)</a:t>
            </a:r>
          </a:p>
          <a:p>
            <a:pPr lvl="2" algn="l" eaLnBrk="1" hangingPunct="1">
              <a:lnSpc>
                <a:spcPct val="150000"/>
              </a:lnSpc>
              <a:spcBef>
                <a:spcPct val="10000"/>
              </a:spcBef>
              <a:buClr>
                <a:srgbClr val="C00000"/>
              </a:buClr>
              <a:buSzPct val="90000"/>
              <a:buFont typeface="Wingdings" charset="2"/>
              <a:buChar char="u"/>
            </a:pPr>
            <a:r>
              <a:rPr kumimoji="1" lang="zh-CN" altLang="en-US" sz="2800" dirty="0">
                <a:solidFill>
                  <a:srgbClr val="000000"/>
                </a:solidFill>
                <a:sym typeface="Symbol" charset="2"/>
              </a:rPr>
              <a:t>并行访存模型</a:t>
            </a:r>
            <a:endParaRPr kumimoji="1" lang="en-US" altLang="zh-CN" sz="2800" dirty="0">
              <a:solidFill>
                <a:srgbClr val="000000"/>
              </a:solidFill>
              <a:latin typeface="Arial" charset="0"/>
              <a:ea typeface="华文中宋" charset="-122"/>
              <a:sym typeface="Symbol" charset="2"/>
            </a:endParaRPr>
          </a:p>
          <a:p>
            <a:pPr lvl="3" algn="l">
              <a:lnSpc>
                <a:spcPct val="150000"/>
              </a:lnSpc>
              <a:spcBef>
                <a:spcPct val="10000"/>
              </a:spcBef>
              <a:buClr>
                <a:srgbClr val="C00000"/>
              </a:buClr>
              <a:buSzPct val="90000"/>
              <a:buFont typeface="Wingdings" charset="2"/>
              <a:buChar char="u"/>
            </a:pPr>
            <a:r>
              <a:rPr kumimoji="1" lang="en-US" altLang="zh-CN" sz="2400" dirty="0">
                <a:solidFill>
                  <a:srgbClr val="000000"/>
                </a:solidFill>
                <a:latin typeface="Times New Roman" charset="0"/>
                <a:ea typeface="华文新魏" charset="-122"/>
                <a:sym typeface="Symbol" charset="2"/>
              </a:rPr>
              <a:t>Cache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charset="0"/>
                <a:ea typeface="华文新魏" charset="-122"/>
                <a:sym typeface="Symbol" charset="2"/>
              </a:rPr>
              <a:t>一致性</a:t>
            </a:r>
            <a:endParaRPr kumimoji="1" lang="en-US" altLang="zh-CN" sz="2400" dirty="0">
              <a:solidFill>
                <a:srgbClr val="000000"/>
              </a:solidFill>
              <a:latin typeface="Times New Roman" charset="0"/>
              <a:ea typeface="华文新魏" charset="-122"/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466811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TW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I/O</a:t>
            </a:r>
            <a:r>
              <a:rPr lang="zh-TW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接口的功能</a:t>
            </a:r>
            <a:endParaRPr lang="zh-CN" altLang="en-US" sz="3200" dirty="0">
              <a:solidFill>
                <a:srgbClr val="A500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50" y="836712"/>
            <a:ext cx="10920052" cy="657278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数据缓存</a:t>
            </a: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1666714" y="1777258"/>
            <a:ext cx="8842796" cy="6902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bIns="13716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b="0" dirty="0">
                <a:latin typeface="+mn-ea"/>
                <a:ea typeface="+mn-ea"/>
                <a:cs typeface="Times New Roman" pitchFamily="18" charset="0"/>
              </a:rPr>
              <a:t>如何完成速度不匹配的设备之间的数据传输呢？</a:t>
            </a:r>
            <a:endParaRPr lang="zh-CN" altLang="en-US" dirty="0">
              <a:solidFill>
                <a:srgbClr val="C0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96426" y="2924944"/>
            <a:ext cx="648072" cy="334837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50" name="Picture 10" descr="http://www.jianbihua.org/jianbihua/image/fengjing/jbh091116155907bb8843d6f95a8c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t="17236" r="10586" b="12099"/>
          <a:stretch/>
        </p:blipFill>
        <p:spPr bwMode="auto">
          <a:xfrm>
            <a:off x="350863" y="3321776"/>
            <a:ext cx="1656184" cy="23609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://www.61duocai.com/uploads/allimg/131204/13V144T354550-1N1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096" y="4395988"/>
            <a:ext cx="1270732" cy="7243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2054428" y="3863958"/>
            <a:ext cx="1635575" cy="1340928"/>
            <a:chOff x="2249833" y="3985873"/>
            <a:chExt cx="1635575" cy="1340928"/>
          </a:xfrm>
        </p:grpSpPr>
        <p:pic>
          <p:nvPicPr>
            <p:cNvPr id="10248" name="Picture 8" descr="http://pic.wenwen.soso.com/p/20110227/20110227021305-118766493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833" y="4329100"/>
              <a:ext cx="1635575" cy="9977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4" name="Picture 14" descr="http://www.yooyoo360.com/photo/2009-1-2/20090113181748513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552" y="3985873"/>
              <a:ext cx="357110" cy="47995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6" name="Picture 16" descr="http://www.yejs.cn/Article/UploadFiles/200611/20061115139585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675" y="3677734"/>
            <a:ext cx="1649067" cy="16490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http://www.yooyoo360.com/photo/2009-1-2/2009011318174851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73" y="4389204"/>
            <a:ext cx="357110" cy="4799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955828" y="3889489"/>
            <a:ext cx="1257210" cy="1315397"/>
            <a:chOff x="8003418" y="3855502"/>
            <a:chExt cx="1257210" cy="1315397"/>
          </a:xfrm>
        </p:grpSpPr>
        <p:pic>
          <p:nvPicPr>
            <p:cNvPr id="10244" name="Picture 4" descr="https://encrypted-tbn2.gstatic.com/images?q=tbn:ANd9GcTZIedf6wYxHWuzBoj9347nRl1YJbsdQ245ZvytIA3PBQNGDXWRS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418" y="3855502"/>
              <a:ext cx="926197" cy="131539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http://www.yooyoo360.com/photo/2009-1-2/20090113181748513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518" y="4329100"/>
              <a:ext cx="357110" cy="47995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圆角矩形 13"/>
          <p:cNvSpPr/>
          <p:nvPr/>
        </p:nvSpPr>
        <p:spPr>
          <a:xfrm>
            <a:off x="10143915" y="5481228"/>
            <a:ext cx="1224136" cy="684076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400" dirty="0"/>
              <a:t>处理别的任务</a:t>
            </a:r>
          </a:p>
        </p:txBody>
      </p:sp>
      <p:sp>
        <p:nvSpPr>
          <p:cNvPr id="4" name="矩形 3"/>
          <p:cNvSpPr/>
          <p:nvPr/>
        </p:nvSpPr>
        <p:spPr>
          <a:xfrm>
            <a:off x="5685096" y="6129300"/>
            <a:ext cx="1345656" cy="61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I/O</a:t>
            </a:r>
            <a:r>
              <a:rPr lang="zh-CN" altLang="zh-CN" sz="2400" dirty="0">
                <a:latin typeface="Times New Roman" pitchFamily="18" charset="0"/>
                <a:ea typeface="宋体" pitchFamily="2" charset="-122"/>
              </a:rPr>
              <a:t>接口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593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5084E-6 -1.11111E-6 L 0.16695 0.00162 " pathEditMode="relative" rAng="0" ptsTypes="AA">
                                      <p:cBhvr>
                                        <p:cTn id="35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56557E-6 -2.96296E-6 L 0.13751 -0.00023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5084E-6 -1.11111E-6 L 0.15692 0.00162 " pathEditMode="relative" rAng="0" ptsTypes="AA">
                                      <p:cBhvr>
                                        <p:cTn id="60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4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56557E-6 -2.96296E-6 L 0.13751 -0.00023 " pathEditMode="relative" rAng="0" ptsTypes="AA">
                                      <p:cBhvr>
                                        <p:cTn id="7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5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10"/>
                            </p:stCondLst>
                            <p:childTnLst>
                              <p:par>
                                <p:cTn id="8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5084E-6 -1.11111E-6 L 0.15692 0.00162 " pathEditMode="relative" rAng="0" ptsTypes="AA">
                                      <p:cBhvr>
                                        <p:cTn id="84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4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4" grpId="1" animBg="1"/>
      <p:bldP spid="14" grpId="2" animBg="1"/>
      <p:bldP spid="14" grpId="3" animBg="1"/>
      <p:bldP spid="14" grpId="4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TW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I/O</a:t>
            </a:r>
            <a:r>
              <a:rPr lang="zh-TW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接口的功能</a:t>
            </a:r>
            <a:endParaRPr lang="zh-CN" altLang="en-US" sz="3200" dirty="0">
              <a:solidFill>
                <a:srgbClr val="A500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50" y="836712"/>
            <a:ext cx="10920052" cy="66791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、寻址功能</a:t>
            </a:r>
            <a:endParaRPr lang="en-US" altLang="zh-CN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03880" y="1416145"/>
            <a:ext cx="10359880" cy="1513842"/>
            <a:chOff x="703880" y="1416145"/>
            <a:chExt cx="10359880" cy="1513842"/>
          </a:xfrm>
        </p:grpSpPr>
        <p:grpSp>
          <p:nvGrpSpPr>
            <p:cNvPr id="5" name="组合 4"/>
            <p:cNvGrpSpPr/>
            <p:nvPr/>
          </p:nvGrpSpPr>
          <p:grpSpPr>
            <a:xfrm>
              <a:off x="1882736" y="1797139"/>
              <a:ext cx="9181024" cy="594055"/>
              <a:chOff x="2478542" y="1165244"/>
              <a:chExt cx="9181024" cy="59405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478542" y="1165244"/>
                <a:ext cx="9181024" cy="594055"/>
                <a:chOff x="3099579" y="1165244"/>
                <a:chExt cx="7323142" cy="594055"/>
              </a:xfrm>
            </p:grpSpPr>
            <p:sp>
              <p:nvSpPr>
                <p:cNvPr id="9" name="AutoShape 9"/>
                <p:cNvSpPr>
                  <a:spLocks noChangeArrowheads="1"/>
                </p:cNvSpPr>
                <p:nvPr/>
              </p:nvSpPr>
              <p:spPr bwMode="auto">
                <a:xfrm>
                  <a:off x="3099579" y="1165244"/>
                  <a:ext cx="7323138" cy="46356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400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0" name="AutoShape 9"/>
                <p:cNvSpPr>
                  <a:spLocks noChangeArrowheads="1"/>
                </p:cNvSpPr>
                <p:nvPr/>
              </p:nvSpPr>
              <p:spPr bwMode="auto">
                <a:xfrm>
                  <a:off x="3099583" y="1651299"/>
                  <a:ext cx="7323138" cy="108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400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8" name="Rectangle 18"/>
              <p:cNvSpPr>
                <a:spLocks noChangeArrowheads="1"/>
              </p:cNvSpPr>
              <p:nvPr/>
            </p:nvSpPr>
            <p:spPr bwMode="auto">
              <a:xfrm>
                <a:off x="2600744" y="1182383"/>
                <a:ext cx="8842796" cy="565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buFont typeface="Wingdings" pitchFamily="2" charset="2"/>
                  <a:buNone/>
                  <a:defRPr/>
                </a:pPr>
                <a:r>
                  <a:rPr lang="zh-CN" altLang="en-US" b="0" dirty="0">
                    <a:latin typeface="+mn-ea"/>
                    <a:ea typeface="+mn-ea"/>
                    <a:cs typeface="Times New Roman" pitchFamily="18" charset="0"/>
                  </a:rPr>
                  <a:t>主机如何区分各种</a:t>
                </a:r>
                <a:r>
                  <a:rPr lang="en-US" altLang="zh-CN" b="0" dirty="0">
                    <a:latin typeface="+mn-ea"/>
                    <a:ea typeface="+mn-ea"/>
                    <a:cs typeface="Times New Roman" pitchFamily="18" charset="0"/>
                  </a:rPr>
                  <a:t>I/O</a:t>
                </a:r>
                <a:r>
                  <a:rPr lang="zh-CN" altLang="en-US" b="0" dirty="0">
                    <a:latin typeface="+mn-ea"/>
                    <a:ea typeface="+mn-ea"/>
                    <a:cs typeface="Times New Roman" pitchFamily="18" charset="0"/>
                  </a:rPr>
                  <a:t>设备？</a:t>
                </a:r>
                <a:endParaRPr lang="zh-CN" altLang="en-US" dirty="0">
                  <a:solidFill>
                    <a:srgbClr val="C00000"/>
                  </a:solidFill>
                  <a:latin typeface="+mn-ea"/>
                  <a:ea typeface="+mn-ea"/>
                  <a:cs typeface="Times New Roman" pitchFamily="18" charset="0"/>
                </a:endParaRPr>
              </a:p>
            </p:txBody>
          </p:sp>
        </p:grpSp>
        <p:pic>
          <p:nvPicPr>
            <p:cNvPr id="7172" name="Picture 4" descr="http://img4.duitang.com/uploads/item/201401/11/20140111214543_JwnrH.thumb.700_0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880" y="1416145"/>
              <a:ext cx="854690" cy="15138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左右箭头 12"/>
          <p:cNvSpPr/>
          <p:nvPr/>
        </p:nvSpPr>
        <p:spPr>
          <a:xfrm>
            <a:off x="2782838" y="3340312"/>
            <a:ext cx="8532948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6" name="矩形 15"/>
          <p:cNvSpPr/>
          <p:nvPr/>
        </p:nvSpPr>
        <p:spPr>
          <a:xfrm>
            <a:off x="766614" y="4943811"/>
            <a:ext cx="1728192" cy="972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主存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214886" y="4187727"/>
            <a:ext cx="1344249" cy="7560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传送接口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9335566" y="4186394"/>
            <a:ext cx="1188132" cy="7560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400" dirty="0"/>
              <a:t>程序中断接口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056510" y="4186394"/>
            <a:ext cx="1188132" cy="7560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400" dirty="0"/>
              <a:t>程序中断接口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785204" y="4186394"/>
            <a:ext cx="1188132" cy="7560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400" dirty="0"/>
              <a:t>程序中断接口</a:t>
            </a:r>
          </a:p>
        </p:txBody>
      </p:sp>
      <p:sp>
        <p:nvSpPr>
          <p:cNvPr id="23" name="矩形 22"/>
          <p:cNvSpPr/>
          <p:nvPr/>
        </p:nvSpPr>
        <p:spPr>
          <a:xfrm>
            <a:off x="3358902" y="5551687"/>
            <a:ext cx="1016496" cy="7284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磁盘</a:t>
            </a:r>
          </a:p>
        </p:txBody>
      </p:sp>
      <p:sp>
        <p:nvSpPr>
          <p:cNvPr id="24" name="矩形 23"/>
          <p:cNvSpPr/>
          <p:nvPr/>
        </p:nvSpPr>
        <p:spPr>
          <a:xfrm>
            <a:off x="5101689" y="5551687"/>
            <a:ext cx="1142951" cy="7284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400" dirty="0"/>
              <a:t>显示器</a:t>
            </a:r>
          </a:p>
        </p:txBody>
      </p:sp>
      <p:sp>
        <p:nvSpPr>
          <p:cNvPr id="25" name="矩形 24"/>
          <p:cNvSpPr/>
          <p:nvPr/>
        </p:nvSpPr>
        <p:spPr>
          <a:xfrm>
            <a:off x="6865255" y="5551687"/>
            <a:ext cx="1016496" cy="7284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400" dirty="0"/>
              <a:t>鼠标</a:t>
            </a:r>
          </a:p>
        </p:txBody>
      </p:sp>
      <p:sp>
        <p:nvSpPr>
          <p:cNvPr id="26" name="矩形 25"/>
          <p:cNvSpPr/>
          <p:nvPr/>
        </p:nvSpPr>
        <p:spPr>
          <a:xfrm>
            <a:off x="9421384" y="5551687"/>
            <a:ext cx="1016496" cy="7284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400" dirty="0"/>
              <a:t>键盘</a:t>
            </a:r>
          </a:p>
        </p:txBody>
      </p:sp>
      <p:cxnSp>
        <p:nvCxnSpPr>
          <p:cNvPr id="27" name="直接箭头连接符 26"/>
          <p:cNvCxnSpPr>
            <a:stCxn id="18" idx="2"/>
            <a:endCxn id="23" idx="0"/>
          </p:cNvCxnSpPr>
          <p:nvPr/>
        </p:nvCxnSpPr>
        <p:spPr>
          <a:xfrm flipH="1">
            <a:off x="3867150" y="4943811"/>
            <a:ext cx="19861" cy="60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650576" y="4942478"/>
            <a:ext cx="0" cy="60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373503" y="4942478"/>
            <a:ext cx="0" cy="60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9947696" y="4942478"/>
            <a:ext cx="0" cy="60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6" idx="0"/>
          </p:cNvCxnSpPr>
          <p:nvPr/>
        </p:nvCxnSpPr>
        <p:spPr>
          <a:xfrm>
            <a:off x="1630710" y="4113847"/>
            <a:ext cx="0" cy="8299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16964" y="3555567"/>
            <a:ext cx="0" cy="60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650576" y="3555567"/>
            <a:ext cx="0" cy="60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373503" y="3555567"/>
            <a:ext cx="0" cy="60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9947696" y="3555567"/>
            <a:ext cx="0" cy="60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71" name="肘形连接符 7170"/>
          <p:cNvCxnSpPr>
            <a:stCxn id="18" idx="1"/>
            <a:endCxn id="16" idx="3"/>
          </p:cNvCxnSpPr>
          <p:nvPr/>
        </p:nvCxnSpPr>
        <p:spPr>
          <a:xfrm rot="10800000" flipV="1">
            <a:off x="2494806" y="4565769"/>
            <a:ext cx="720080" cy="86409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74" name="文本框 7173"/>
          <p:cNvSpPr txBox="1"/>
          <p:nvPr/>
        </p:nvSpPr>
        <p:spPr>
          <a:xfrm>
            <a:off x="8356933" y="4113848"/>
            <a:ext cx="595035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46" name="文本框 45"/>
          <p:cNvSpPr txBox="1"/>
          <p:nvPr/>
        </p:nvSpPr>
        <p:spPr>
          <a:xfrm>
            <a:off x="8356933" y="5486017"/>
            <a:ext cx="595035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grpSp>
        <p:nvGrpSpPr>
          <p:cNvPr id="7177" name="组合 7176"/>
          <p:cNvGrpSpPr/>
          <p:nvPr/>
        </p:nvGrpSpPr>
        <p:grpSpPr>
          <a:xfrm>
            <a:off x="514586" y="3140968"/>
            <a:ext cx="2232248" cy="972879"/>
            <a:chOff x="514586" y="3246337"/>
            <a:chExt cx="2232248" cy="972879"/>
          </a:xfrm>
        </p:grpSpPr>
        <p:sp>
          <p:nvSpPr>
            <p:cNvPr id="15" name="矩形 14"/>
            <p:cNvSpPr/>
            <p:nvPr/>
          </p:nvSpPr>
          <p:spPr>
            <a:xfrm>
              <a:off x="514586" y="3246337"/>
              <a:ext cx="1116124" cy="97287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CPU</a:t>
              </a:r>
              <a:endParaRPr lang="zh-CN" altLang="en-US" sz="2400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1630710" y="3246337"/>
              <a:ext cx="1116124" cy="97287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dirty="0"/>
                <a:t>I/O</a:t>
              </a:r>
            </a:p>
            <a:p>
              <a:pPr algn="ctr">
                <a:lnSpc>
                  <a:spcPct val="100000"/>
                </a:lnSpc>
              </a:pPr>
              <a:r>
                <a:rPr lang="zh-CN" altLang="en-US" sz="2400" dirty="0"/>
                <a:t>逻辑</a:t>
              </a:r>
            </a:p>
          </p:txBody>
        </p:sp>
      </p:grpSp>
      <p:sp>
        <p:nvSpPr>
          <p:cNvPr id="52" name="椭圆 51"/>
          <p:cNvSpPr/>
          <p:nvPr/>
        </p:nvSpPr>
        <p:spPr>
          <a:xfrm>
            <a:off x="5819242" y="3719675"/>
            <a:ext cx="425399" cy="39417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2</a:t>
            </a:r>
            <a:endParaRPr lang="zh-CN" altLang="en-US" sz="1800" dirty="0"/>
          </a:p>
        </p:txBody>
      </p:sp>
      <p:sp>
        <p:nvSpPr>
          <p:cNvPr id="53" name="椭圆 52"/>
          <p:cNvSpPr/>
          <p:nvPr/>
        </p:nvSpPr>
        <p:spPr>
          <a:xfrm>
            <a:off x="4076706" y="3719675"/>
            <a:ext cx="425399" cy="39417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1</a:t>
            </a:r>
            <a:endParaRPr lang="zh-CN" altLang="en-US" sz="1800" dirty="0"/>
          </a:p>
        </p:txBody>
      </p:sp>
      <p:sp>
        <p:nvSpPr>
          <p:cNvPr id="54" name="椭圆 53"/>
          <p:cNvSpPr/>
          <p:nvPr/>
        </p:nvSpPr>
        <p:spPr>
          <a:xfrm>
            <a:off x="7542168" y="3719675"/>
            <a:ext cx="425399" cy="39417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3</a:t>
            </a:r>
            <a:endParaRPr lang="zh-CN" altLang="en-US" sz="1800" dirty="0"/>
          </a:p>
        </p:txBody>
      </p:sp>
      <p:sp>
        <p:nvSpPr>
          <p:cNvPr id="55" name="椭圆 54"/>
          <p:cNvSpPr/>
          <p:nvPr/>
        </p:nvSpPr>
        <p:spPr>
          <a:xfrm>
            <a:off x="10116360" y="3719675"/>
            <a:ext cx="425399" cy="39417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n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375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7174" grpId="0"/>
      <p:bldP spid="46" grpId="0"/>
      <p:bldP spid="52" grpId="0" animBg="1"/>
      <p:bldP spid="52" grpId="1" animBg="1"/>
      <p:bldP spid="53" grpId="0" animBg="1"/>
      <p:bldP spid="54" grpId="0" animBg="1"/>
      <p:bldP spid="5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TW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I/O</a:t>
            </a:r>
            <a:r>
              <a:rPr lang="zh-TW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接口的功能</a:t>
            </a:r>
            <a:endParaRPr lang="zh-CN" altLang="en-US" sz="3200" dirty="0">
              <a:solidFill>
                <a:srgbClr val="A500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50" y="1052736"/>
            <a:ext cx="10920052" cy="648072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zh-CN" dirty="0"/>
              <a:t>提供外设和接口状态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994376" y="1950495"/>
            <a:ext cx="10285406" cy="1478505"/>
            <a:chOff x="262559" y="2713072"/>
            <a:chExt cx="8604955" cy="1188488"/>
          </a:xfrm>
        </p:grpSpPr>
        <p:grpSp>
          <p:nvGrpSpPr>
            <p:cNvPr id="42" name="组合 41"/>
            <p:cNvGrpSpPr/>
            <p:nvPr/>
          </p:nvGrpSpPr>
          <p:grpSpPr>
            <a:xfrm>
              <a:off x="262559" y="2713072"/>
              <a:ext cx="8604955" cy="1080000"/>
              <a:chOff x="2854088" y="1016852"/>
              <a:chExt cx="6863647" cy="1080000"/>
            </a:xfrm>
          </p:grpSpPr>
          <p:sp>
            <p:nvSpPr>
              <p:cNvPr id="44" name="AutoShape 9"/>
              <p:cNvSpPr>
                <a:spLocks noChangeArrowheads="1"/>
              </p:cNvSpPr>
              <p:nvPr/>
            </p:nvSpPr>
            <p:spPr bwMode="auto">
              <a:xfrm>
                <a:off x="2854088" y="1016852"/>
                <a:ext cx="6863647" cy="1080000"/>
              </a:xfrm>
              <a:prstGeom prst="roundRect">
                <a:avLst>
                  <a:gd name="adj" fmla="val 0"/>
                </a:avLst>
              </a:prstGeom>
              <a:solidFill>
                <a:srgbClr val="CCEC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45" name="AutoShape 9"/>
              <p:cNvSpPr>
                <a:spLocks noChangeArrowheads="1"/>
              </p:cNvSpPr>
              <p:nvPr/>
            </p:nvSpPr>
            <p:spPr bwMode="auto">
              <a:xfrm>
                <a:off x="2854088" y="1988852"/>
                <a:ext cx="6863647" cy="108000"/>
              </a:xfrm>
              <a:prstGeom prst="roundRect">
                <a:avLst>
                  <a:gd name="adj" fmla="val 0"/>
                </a:avLst>
              </a:prstGeom>
              <a:solidFill>
                <a:srgbClr val="89D2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43" name="Rectangle 20"/>
            <p:cNvSpPr>
              <a:spLocks noChangeArrowheads="1"/>
            </p:cNvSpPr>
            <p:nvPr/>
          </p:nvSpPr>
          <p:spPr bwMode="auto">
            <a:xfrm>
              <a:off x="388847" y="2719837"/>
              <a:ext cx="8287953" cy="118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buFont typeface="Wingdings" pitchFamily="2" charset="2"/>
                <a:buNone/>
              </a:pPr>
              <a:r>
                <a:rPr lang="en-US" altLang="zh-CN" b="0" dirty="0">
                  <a:latin typeface="+mn-ea"/>
                  <a:ea typeface="+mn-ea"/>
                  <a:cs typeface="Times New Roman" pitchFamily="18" charset="0"/>
                </a:rPr>
                <a:t>I/O</a:t>
              </a:r>
              <a:r>
                <a:rPr lang="zh-CN" altLang="en-US" b="0" dirty="0">
                  <a:latin typeface="+mn-ea"/>
                  <a:ea typeface="+mn-ea"/>
                  <a:cs typeface="Times New Roman" pitchFamily="18" charset="0"/>
                </a:rPr>
                <a:t>接口中的状态寄存器：忙</a:t>
              </a:r>
              <a:r>
                <a:rPr lang="en-US" altLang="zh-CN" b="0" dirty="0">
                  <a:latin typeface="+mn-ea"/>
                  <a:ea typeface="+mn-ea"/>
                  <a:cs typeface="Times New Roman" pitchFamily="18" charset="0"/>
                </a:rPr>
                <a:t>/</a:t>
              </a:r>
              <a:r>
                <a:rPr lang="zh-CN" altLang="en-US" b="0" dirty="0">
                  <a:latin typeface="+mn-ea"/>
                  <a:ea typeface="+mn-ea"/>
                  <a:cs typeface="Times New Roman" pitchFamily="18" charset="0"/>
                </a:rPr>
                <a:t>闲、就绪、中断、屏蔽、数据传送错、设备故障</a:t>
              </a:r>
              <a:r>
                <a:rPr lang="zh-CN" altLang="zh-CN" b="0" dirty="0">
                  <a:latin typeface="+mn-ea"/>
                  <a:ea typeface="+mn-ea"/>
                  <a:cs typeface="Times New Roman" pitchFamily="18" charset="0"/>
                </a:rPr>
                <a:t>，</a:t>
              </a:r>
              <a:r>
                <a:rPr lang="zh-CN" altLang="en-US" b="0" dirty="0">
                  <a:latin typeface="+mn-ea"/>
                  <a:ea typeface="+mn-ea"/>
                  <a:cs typeface="Times New Roman" pitchFamily="18" charset="0"/>
                </a:rPr>
                <a:t>等等</a:t>
              </a:r>
              <a:endParaRPr lang="zh-CN" altLang="en-US" dirty="0">
                <a:solidFill>
                  <a:srgbClr val="C00000"/>
                </a:solidFill>
                <a:latin typeface="+mn-ea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994376" y="3543726"/>
            <a:ext cx="1017708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zh-CN" altLang="zh-CN" b="0" dirty="0">
                <a:latin typeface="+mn-ea"/>
                <a:ea typeface="+mn-ea"/>
                <a:cs typeface="Times New Roman" pitchFamily="18" charset="0"/>
              </a:rPr>
              <a:t>接口中专门为主机设置了反应设备各种状态的触发器</a:t>
            </a:r>
            <a:r>
              <a:rPr lang="zh-CN" altLang="en-US" b="0" dirty="0">
                <a:latin typeface="+mn-ea"/>
                <a:ea typeface="+mn-ea"/>
                <a:cs typeface="Times New Roman" pitchFamily="18" charset="0"/>
              </a:rPr>
              <a:t>，</a:t>
            </a:r>
            <a:r>
              <a:rPr lang="zh-CN" altLang="zh-CN" b="0" dirty="0">
                <a:latin typeface="+mn-ea"/>
                <a:ea typeface="+mn-ea"/>
                <a:cs typeface="Times New Roman" pitchFamily="18" charset="0"/>
              </a:rPr>
              <a:t>所有</a:t>
            </a:r>
            <a:r>
              <a:rPr lang="zh-CN" altLang="en-US" b="0" dirty="0">
                <a:latin typeface="+mn-ea"/>
                <a:ea typeface="+mn-ea"/>
                <a:cs typeface="Times New Roman" pitchFamily="18" charset="0"/>
              </a:rPr>
              <a:t>这些</a:t>
            </a:r>
            <a:r>
              <a:rPr lang="zh-CN" altLang="zh-CN" b="0" dirty="0">
                <a:latin typeface="+mn-ea"/>
                <a:ea typeface="+mn-ea"/>
                <a:cs typeface="Times New Roman" pitchFamily="18" charset="0"/>
              </a:rPr>
              <a:t>触发器共同组成</a:t>
            </a:r>
            <a:r>
              <a:rPr lang="zh-CN" altLang="en-US" b="0" dirty="0">
                <a:latin typeface="+mn-ea"/>
                <a:ea typeface="+mn-ea"/>
                <a:cs typeface="Times New Roman" pitchFamily="18" charset="0"/>
              </a:rPr>
              <a:t>了</a:t>
            </a:r>
            <a:r>
              <a:rPr lang="zh-CN" altLang="zh-CN" b="0" dirty="0">
                <a:latin typeface="+mn-ea"/>
                <a:ea typeface="+mn-ea"/>
                <a:cs typeface="Times New Roman" pitchFamily="18" charset="0"/>
              </a:rPr>
              <a:t>接口中的状态寄存器</a:t>
            </a:r>
            <a:endParaRPr lang="zh-CN" altLang="en-US" b="0" dirty="0">
              <a:latin typeface="+mn-ea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TW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I/O</a:t>
            </a:r>
            <a:r>
              <a:rPr lang="zh-TW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接口的功能</a:t>
            </a:r>
            <a:endParaRPr lang="zh-CN" altLang="en-US" sz="3200" dirty="0">
              <a:solidFill>
                <a:srgbClr val="A500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50" y="1052736"/>
            <a:ext cx="10920052" cy="648072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提供外设和接口状态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994376" y="1950496"/>
            <a:ext cx="10285406" cy="1343544"/>
            <a:chOff x="262559" y="2713072"/>
            <a:chExt cx="8604955" cy="1080000"/>
          </a:xfrm>
        </p:grpSpPr>
        <p:grpSp>
          <p:nvGrpSpPr>
            <p:cNvPr id="42" name="组合 41"/>
            <p:cNvGrpSpPr/>
            <p:nvPr/>
          </p:nvGrpSpPr>
          <p:grpSpPr>
            <a:xfrm>
              <a:off x="262559" y="2713072"/>
              <a:ext cx="8604955" cy="1080000"/>
              <a:chOff x="2854088" y="1016852"/>
              <a:chExt cx="6863647" cy="1080000"/>
            </a:xfrm>
          </p:grpSpPr>
          <p:sp>
            <p:nvSpPr>
              <p:cNvPr id="44" name="AutoShape 9"/>
              <p:cNvSpPr>
                <a:spLocks noChangeArrowheads="1"/>
              </p:cNvSpPr>
              <p:nvPr/>
            </p:nvSpPr>
            <p:spPr bwMode="auto">
              <a:xfrm>
                <a:off x="2854088" y="1016852"/>
                <a:ext cx="6863647" cy="1080000"/>
              </a:xfrm>
              <a:prstGeom prst="roundRect">
                <a:avLst>
                  <a:gd name="adj" fmla="val 0"/>
                </a:avLst>
              </a:prstGeom>
              <a:solidFill>
                <a:srgbClr val="CCEC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sp>
            <p:nvSpPr>
              <p:cNvPr id="45" name="AutoShape 9"/>
              <p:cNvSpPr>
                <a:spLocks noChangeArrowheads="1"/>
              </p:cNvSpPr>
              <p:nvPr/>
            </p:nvSpPr>
            <p:spPr bwMode="auto">
              <a:xfrm>
                <a:off x="2854088" y="1988852"/>
                <a:ext cx="6863647" cy="108000"/>
              </a:xfrm>
              <a:prstGeom prst="roundRect">
                <a:avLst>
                  <a:gd name="adj" fmla="val 0"/>
                </a:avLst>
              </a:prstGeom>
              <a:solidFill>
                <a:srgbClr val="89D2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</p:grpSp>
        <p:sp>
          <p:nvSpPr>
            <p:cNvPr id="43" name="Rectangle 20"/>
            <p:cNvSpPr>
              <a:spLocks noChangeArrowheads="1"/>
            </p:cNvSpPr>
            <p:nvPr/>
          </p:nvSpPr>
          <p:spPr bwMode="auto">
            <a:xfrm>
              <a:off x="388847" y="2719837"/>
              <a:ext cx="8287953" cy="870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buFont typeface="Wingdings" pitchFamily="2" charset="2"/>
                <a:buNone/>
              </a:pPr>
              <a:r>
                <a:rPr lang="en-US" altLang="zh-CN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I/O</a:t>
              </a:r>
              <a:r>
                <a:rPr lang="zh-CN" alt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接口中的状态寄存器：忙</a:t>
              </a:r>
              <a:r>
                <a:rPr lang="en-US" altLang="zh-CN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/</a:t>
              </a:r>
              <a:r>
                <a:rPr lang="zh-CN" alt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闲、就绪、中断、屏蔽、数据传送错、设备故障</a:t>
              </a:r>
              <a:r>
                <a:rPr lang="zh-CN" altLang="zh-CN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，</a:t>
              </a:r>
              <a:r>
                <a:rPr lang="zh-CN" alt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等等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31" name="内容占位符 2"/>
          <p:cNvSpPr txBox="1">
            <a:spLocks/>
          </p:cNvSpPr>
          <p:nvPr/>
        </p:nvSpPr>
        <p:spPr>
          <a:xfrm>
            <a:off x="287722" y="3650482"/>
            <a:ext cx="10920052" cy="7560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charset="2"/>
              <a:buChar char="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altLang="zh-CN" b="0" dirty="0"/>
              <a:t>5</a:t>
            </a:r>
            <a:r>
              <a:rPr lang="zh-CN" altLang="en-US" b="0" dirty="0"/>
              <a:t>、</a:t>
            </a:r>
            <a:r>
              <a:rPr lang="zh-CN" altLang="zh-CN" b="0" dirty="0"/>
              <a:t>实现主机对外设的控制</a:t>
            </a:r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54646" y="4941168"/>
            <a:ext cx="10237694" cy="72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dirty="0">
                <a:latin typeface="+mn-ea"/>
                <a:ea typeface="+mn-ea"/>
                <a:cs typeface="Times New Roman" pitchFamily="18" charset="0"/>
              </a:rPr>
              <a:t>读写、端口选择、外设的启动、磁盘的寻道、中断请求等等</a:t>
            </a:r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1054646" y="5665456"/>
            <a:ext cx="10260000" cy="134354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接口基本结构和寻址</a:t>
            </a:r>
          </a:p>
        </p:txBody>
      </p:sp>
      <p:pic>
        <p:nvPicPr>
          <p:cNvPr id="5" name="Picture 2" descr="IO接口的结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75" y="1592796"/>
            <a:ext cx="700171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2558" y="908720"/>
            <a:ext cx="5184576" cy="5040312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zh-CN" altLang="en-US" sz="2800" dirty="0">
                <a:solidFill>
                  <a:srgbClr val="001D96"/>
                </a:solidFill>
              </a:rPr>
              <a:t>数据寄存器</a:t>
            </a:r>
            <a:endParaRPr lang="en-US" altLang="zh-CN" sz="2800" dirty="0">
              <a:solidFill>
                <a:srgbClr val="001D96"/>
              </a:solidFill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暂存外设与主机要交换的信息，其与数据线相连</a:t>
            </a:r>
            <a:endParaRPr lang="en-US" altLang="zh-CN" sz="2400" dirty="0"/>
          </a:p>
          <a:p>
            <a:pPr>
              <a:spcBef>
                <a:spcPts val="300"/>
              </a:spcBef>
            </a:pPr>
            <a:r>
              <a:rPr lang="zh-CN" altLang="zh-CN" sz="2800" dirty="0">
                <a:solidFill>
                  <a:srgbClr val="001D96"/>
                </a:solidFill>
              </a:rPr>
              <a:t>状态寄存器</a:t>
            </a:r>
            <a:endParaRPr lang="en-US" altLang="zh-CN" sz="2800" dirty="0">
              <a:solidFill>
                <a:srgbClr val="001D96"/>
              </a:solidFill>
            </a:endParaRPr>
          </a:p>
          <a:p>
            <a:pPr lvl="1">
              <a:spcBef>
                <a:spcPts val="300"/>
              </a:spcBef>
            </a:pPr>
            <a:r>
              <a:rPr lang="zh-CN" altLang="zh-CN" sz="2400" dirty="0"/>
              <a:t>存放外设和接口的状态信息</a:t>
            </a:r>
            <a:endParaRPr lang="zh-CN" altLang="en-US" sz="2400" dirty="0"/>
          </a:p>
          <a:p>
            <a:pPr>
              <a:spcBef>
                <a:spcPts val="300"/>
              </a:spcBef>
            </a:pPr>
            <a:r>
              <a:rPr lang="zh-CN" altLang="zh-CN" sz="2800" dirty="0">
                <a:solidFill>
                  <a:srgbClr val="001D96"/>
                </a:solidFill>
              </a:rPr>
              <a:t>控制寄存器</a:t>
            </a:r>
            <a:endParaRPr lang="en-US" altLang="zh-CN" sz="2800" dirty="0">
              <a:solidFill>
                <a:srgbClr val="001D96"/>
              </a:solidFill>
            </a:endParaRPr>
          </a:p>
          <a:p>
            <a:pPr lvl="1">
              <a:spcBef>
                <a:spcPts val="300"/>
              </a:spcBef>
            </a:pPr>
            <a:r>
              <a:rPr lang="zh-CN" altLang="zh-CN" sz="2400" dirty="0"/>
              <a:t>寄存</a:t>
            </a:r>
            <a:r>
              <a:rPr lang="en-US" altLang="zh-CN" sz="2400" dirty="0"/>
              <a:t>I/O</a:t>
            </a:r>
            <a:r>
              <a:rPr lang="zh-CN" altLang="zh-CN" sz="2400" dirty="0"/>
              <a:t>指令中的命令码</a:t>
            </a:r>
            <a:endParaRPr lang="zh-CN" altLang="en-US" sz="2400" dirty="0"/>
          </a:p>
          <a:p>
            <a:pPr>
              <a:spcBef>
                <a:spcPts val="300"/>
              </a:spcBef>
            </a:pPr>
            <a:r>
              <a:rPr lang="en-US" altLang="zh-CN" sz="2800" dirty="0">
                <a:solidFill>
                  <a:srgbClr val="001D96"/>
                </a:solidFill>
              </a:rPr>
              <a:t>I/O</a:t>
            </a:r>
            <a:r>
              <a:rPr lang="zh-CN" altLang="zh-CN" sz="2800" dirty="0">
                <a:solidFill>
                  <a:srgbClr val="001D96"/>
                </a:solidFill>
              </a:rPr>
              <a:t>控制逻辑模块</a:t>
            </a:r>
            <a:endParaRPr lang="en-US" altLang="zh-CN" sz="2800" dirty="0">
              <a:solidFill>
                <a:srgbClr val="001D96"/>
              </a:solidFill>
            </a:endParaRPr>
          </a:p>
          <a:p>
            <a:pPr lvl="1">
              <a:spcBef>
                <a:spcPts val="300"/>
              </a:spcBef>
            </a:pPr>
            <a:r>
              <a:rPr lang="zh-CN" altLang="zh-CN" sz="2400" dirty="0"/>
              <a:t>所有控制线路的集合，控制实现外设与主机的信息传送</a:t>
            </a:r>
            <a:endParaRPr lang="zh-CN" altLang="en-US" sz="2400" dirty="0"/>
          </a:p>
          <a:p>
            <a:pPr>
              <a:spcBef>
                <a:spcPts val="300"/>
              </a:spcBef>
            </a:pPr>
            <a:r>
              <a:rPr lang="zh-CN" altLang="zh-CN" sz="2800" dirty="0">
                <a:solidFill>
                  <a:srgbClr val="001D96"/>
                </a:solidFill>
              </a:rPr>
              <a:t>外设界面控制逻辑</a:t>
            </a:r>
            <a:endParaRPr lang="en-US" altLang="zh-CN" sz="2800" dirty="0">
              <a:solidFill>
                <a:srgbClr val="001D96"/>
              </a:solidFill>
            </a:endParaRPr>
          </a:p>
          <a:p>
            <a:pPr lvl="1">
              <a:spcBef>
                <a:spcPts val="300"/>
              </a:spcBef>
            </a:pPr>
            <a:r>
              <a:rPr lang="zh-CN" altLang="zh-CN" sz="2400" dirty="0"/>
              <a:t>接</a:t>
            </a:r>
            <a:r>
              <a:rPr lang="zh-CN" altLang="en-US" sz="2400" dirty="0"/>
              <a:t>收</a:t>
            </a:r>
            <a:r>
              <a:rPr lang="zh-CN" altLang="zh-CN" sz="2400" dirty="0"/>
              <a:t>送来的设备地址，和外设完成数据交换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302400" y="2938007"/>
            <a:ext cx="1548172" cy="396044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89337" y="3802103"/>
            <a:ext cx="1656184" cy="396044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98444" y="4655246"/>
            <a:ext cx="1764196" cy="717970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84699" y="2777044"/>
            <a:ext cx="1026113" cy="717970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83244" y="4629120"/>
            <a:ext cx="1026113" cy="717970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35166" y="5815600"/>
            <a:ext cx="634723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0" dirty="0">
                <a:latin typeface="STXinwei" charset="-122"/>
                <a:ea typeface="STXinwei" charset="-122"/>
                <a:cs typeface="STXinwei" charset="-122"/>
              </a:rPr>
              <a:t>I/O</a:t>
            </a:r>
            <a:r>
              <a:rPr lang="zh-CN" altLang="zh-CN" sz="2600" b="0" dirty="0">
                <a:latin typeface="STXinwei" charset="-122"/>
                <a:ea typeface="STXinwei" charset="-122"/>
                <a:cs typeface="STXinwei" charset="-122"/>
              </a:rPr>
              <a:t>接口是由各种寄存器和逻辑电路构成的</a:t>
            </a:r>
            <a:endParaRPr lang="zh-CN" altLang="en-US" sz="2600" b="0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8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接口基本结构和寻址</a:t>
            </a:r>
          </a:p>
        </p:txBody>
      </p:sp>
      <p:pic>
        <p:nvPicPr>
          <p:cNvPr id="6146" name="Picture 2" descr="http://www.36588.com.cn:8080/ImageResourceMongo/UploadedFile/dimension/big/b2222a40-779a-4b82-85c1-2a6ccb85e6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59" y="2132855"/>
            <a:ext cx="2520281" cy="2520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841159" y="1670946"/>
            <a:ext cx="2262159" cy="1253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 ? ? ? ?</a:t>
            </a:r>
            <a:endParaRPr lang="zh-CN" alt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90650" y="1844824"/>
            <a:ext cx="1872208" cy="10441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I/O</a:t>
            </a:r>
            <a:r>
              <a:rPr lang="zh-CN" altLang="en-US"/>
              <a:t>接</a:t>
            </a:r>
            <a:r>
              <a:rPr lang="zh-CN" altLang="en-US" dirty="0"/>
              <a:t>口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047534" y="1844824"/>
            <a:ext cx="1872208" cy="10441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I/O</a:t>
            </a:r>
            <a:r>
              <a:rPr lang="zh-CN" altLang="en-US"/>
              <a:t>端</a:t>
            </a:r>
            <a:r>
              <a:rPr lang="zh-CN" altLang="en-US" dirty="0"/>
              <a:t>口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610930" y="1850368"/>
            <a:ext cx="1872208" cy="10441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I/O</a:t>
            </a:r>
            <a:r>
              <a:rPr lang="zh-CN" altLang="en-US"/>
              <a:t>接</a:t>
            </a:r>
            <a:r>
              <a:rPr lang="zh-CN" altLang="en-US" dirty="0"/>
              <a:t>口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347234" y="1844824"/>
            <a:ext cx="1872208" cy="10441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I/O</a:t>
            </a:r>
            <a:r>
              <a:rPr lang="zh-CN" altLang="en-US"/>
              <a:t>端</a:t>
            </a:r>
            <a:r>
              <a:rPr lang="zh-CN" altLang="en-US" dirty="0"/>
              <a:t>口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62634" y="2240868"/>
            <a:ext cx="72756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62634" y="2395978"/>
            <a:ext cx="72756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2"/>
          </p:cNvCxnSpPr>
          <p:nvPr/>
        </p:nvCxnSpPr>
        <p:spPr>
          <a:xfrm>
            <a:off x="2026754" y="2888940"/>
            <a:ext cx="0" cy="13681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277237" y="4263917"/>
            <a:ext cx="3901727" cy="2016224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lnSpc>
                <a:spcPct val="100000"/>
              </a:lnSpc>
            </a:pPr>
            <a:r>
              <a:rPr lang="zh-CN" altLang="en-US" sz="2400" dirty="0"/>
              <a:t>主机和外设之间设置的一个硬件电路和相应的软件控制，包括各种寄存器和逻辑电路等。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9985631" y="2888940"/>
            <a:ext cx="0" cy="13681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7839857" y="4293096"/>
            <a:ext cx="3901727" cy="2016224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I/O</a:t>
            </a:r>
            <a:r>
              <a:rPr lang="zh-CN" altLang="en-US" sz="2400" dirty="0">
                <a:solidFill>
                  <a:srgbClr val="0000FF"/>
                </a:solidFill>
              </a:rPr>
              <a:t>接口中</a:t>
            </a:r>
            <a:r>
              <a:rPr lang="zh-CN" altLang="en-US" sz="2400" dirty="0"/>
              <a:t>包含的</a:t>
            </a:r>
            <a:r>
              <a:rPr lang="zh-CN" altLang="en-US" sz="2400" dirty="0">
                <a:solidFill>
                  <a:srgbClr val="0000FF"/>
                </a:solidFill>
              </a:rPr>
              <a:t>各种寄存器</a:t>
            </a:r>
            <a:r>
              <a:rPr lang="zh-CN" altLang="en-US" sz="2400" dirty="0"/>
              <a:t>，是为了和主机内部的寄存器作区别而统一取了个名字。</a:t>
            </a:r>
          </a:p>
        </p:txBody>
      </p:sp>
      <p:sp>
        <p:nvSpPr>
          <p:cNvPr id="17" name="矩形 16"/>
          <p:cNvSpPr/>
          <p:nvPr/>
        </p:nvSpPr>
        <p:spPr>
          <a:xfrm rot="1009136">
            <a:off x="5638100" y="1114398"/>
            <a:ext cx="121058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1509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7015E-6 -3.33333E-6 L -0.20667 0.0034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0" y="16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2938E-6 1.11111E-6 L 0.22152 0.004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6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00"/>
                            </p:stCondLst>
                            <p:childTnLst>
                              <p:par>
                                <p:cTn id="5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 animBg="1"/>
      <p:bldP spid="8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3" grpId="0" animBg="1"/>
      <p:bldP spid="16" grpId="0" animBg="1"/>
      <p:bldP spid="17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示 22"/>
          <p:cNvGraphicFramePr/>
          <p:nvPr/>
        </p:nvGraphicFramePr>
        <p:xfrm>
          <a:off x="3296856" y="963367"/>
          <a:ext cx="8126942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接口基本结构和寻址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-36004" y="1628800"/>
            <a:ext cx="6311230" cy="4392488"/>
            <a:chOff x="2031735" y="720019"/>
            <a:chExt cx="8126942" cy="5417961"/>
          </a:xfrm>
        </p:grpSpPr>
        <p:graphicFrame>
          <p:nvGraphicFramePr>
            <p:cNvPr id="14" name="图示 13"/>
            <p:cNvGraphicFramePr/>
            <p:nvPr/>
          </p:nvGraphicFramePr>
          <p:xfrm>
            <a:off x="2031735" y="720019"/>
            <a:ext cx="8126942" cy="54179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4537432" y="3353575"/>
              <a:ext cx="1030438" cy="1047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数据</a:t>
              </a:r>
              <a:endParaRPr lang="en-US" altLang="zh-CN" sz="240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端口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39232" y="2585219"/>
              <a:ext cx="1030438" cy="1047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状态</a:t>
              </a:r>
              <a:endParaRPr lang="en-US" altLang="zh-CN" sz="240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端口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078805" y="4272780"/>
              <a:ext cx="1213294" cy="104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控制</a:t>
              </a:r>
              <a:endParaRPr lang="en-US" altLang="zh-CN" sz="240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ea typeface="+mn-ea"/>
                </a:rPr>
                <a:t>端口</a:t>
              </a:r>
            </a:p>
          </p:txBody>
        </p:sp>
      </p:grpSp>
      <p:cxnSp>
        <p:nvCxnSpPr>
          <p:cNvPr id="27" name="直接箭头连接符 26"/>
          <p:cNvCxnSpPr/>
          <p:nvPr/>
        </p:nvCxnSpPr>
        <p:spPr>
          <a:xfrm flipH="1">
            <a:off x="5807174" y="3789040"/>
            <a:ext cx="259228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009136">
            <a:off x="6742809" y="2600769"/>
            <a:ext cx="1313180" cy="20424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735166" y="2052799"/>
            <a:ext cx="2664296" cy="1160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寄存器编址</a:t>
            </a:r>
          </a:p>
        </p:txBody>
      </p:sp>
    </p:spTree>
    <p:extLst>
      <p:ext uri="{BB962C8B-B14F-4D97-AF65-F5344CB8AC3E}">
        <p14:creationId xmlns:p14="http://schemas.microsoft.com/office/powerpoint/2010/main" val="211080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/>
          <p:cNvSpPr txBox="1">
            <a:spLocks/>
          </p:cNvSpPr>
          <p:nvPr/>
        </p:nvSpPr>
        <p:spPr>
          <a:xfrm>
            <a:off x="838622" y="908720"/>
            <a:ext cx="10225136" cy="2591573"/>
          </a:xfrm>
          <a:prstGeom prst="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40000" rIns="432000"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/>
              <a:t>统一编址</a:t>
            </a:r>
            <a:endParaRPr lang="en-US" altLang="zh-CN" sz="2800" dirty="0"/>
          </a:p>
          <a:p>
            <a:pPr marL="324000" lvl="1" indent="-324000" algn="just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zh-CN" sz="2400" dirty="0">
                <a:solidFill>
                  <a:srgbClr val="0070C0"/>
                </a:solidFill>
                <a:latin typeface="+mj-lt"/>
              </a:rPr>
              <a:t>将</a:t>
            </a:r>
            <a:r>
              <a:rPr lang="en-US" altLang="zh-CN" sz="2400" dirty="0">
                <a:solidFill>
                  <a:srgbClr val="0070C0"/>
                </a:solidFill>
                <a:latin typeface="+mj-lt"/>
              </a:rPr>
              <a:t>I/O</a:t>
            </a:r>
            <a:r>
              <a:rPr lang="zh-CN" altLang="zh-CN" sz="2400" dirty="0">
                <a:solidFill>
                  <a:srgbClr val="0070C0"/>
                </a:solidFill>
                <a:latin typeface="+mj-lt"/>
              </a:rPr>
              <a:t>端口</a:t>
            </a:r>
            <a:r>
              <a:rPr lang="zh-CN" altLang="zh-CN" sz="2400" b="0" dirty="0">
                <a:latin typeface="+mj-lt"/>
              </a:rPr>
              <a:t>映射到主存空间的某区，</a:t>
            </a:r>
            <a:r>
              <a:rPr lang="zh-CN" altLang="zh-CN" sz="2400" dirty="0">
                <a:solidFill>
                  <a:srgbClr val="0070C0"/>
                </a:solidFill>
                <a:latin typeface="+mj-lt"/>
              </a:rPr>
              <a:t>与主存统一编址</a:t>
            </a:r>
            <a:r>
              <a:rPr lang="zh-CN" altLang="zh-CN" sz="2400" b="0" dirty="0">
                <a:latin typeface="+mj-lt"/>
              </a:rPr>
              <a:t>，将主存空间分出一部分地址给</a:t>
            </a:r>
            <a:r>
              <a:rPr lang="en-US" altLang="zh-CN" sz="2400" b="0" dirty="0">
                <a:latin typeface="+mj-lt"/>
              </a:rPr>
              <a:t>I/O</a:t>
            </a:r>
            <a:r>
              <a:rPr lang="zh-CN" altLang="zh-CN" sz="2400" b="0" dirty="0">
                <a:latin typeface="+mj-lt"/>
              </a:rPr>
              <a:t>端口进行编号，也被称为“存储器映射方式”</a:t>
            </a:r>
            <a:endParaRPr lang="en-US" altLang="zh-CN" sz="2400" b="0" dirty="0">
              <a:latin typeface="+mj-lt"/>
            </a:endParaRPr>
          </a:p>
          <a:p>
            <a:pPr marL="324000" lvl="1" indent="-324000" algn="just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zh-CN" sz="2400" b="0" dirty="0">
                <a:latin typeface="+mj-lt"/>
              </a:rPr>
              <a:t>将外设接口中</a:t>
            </a:r>
            <a:r>
              <a:rPr lang="zh-CN" altLang="en-US" sz="2400" b="0" dirty="0">
                <a:latin typeface="+mj-lt"/>
              </a:rPr>
              <a:t>可</a:t>
            </a:r>
            <a:r>
              <a:rPr lang="zh-CN" altLang="zh-CN" sz="2400" b="0" dirty="0">
                <a:latin typeface="+mj-lt"/>
              </a:rPr>
              <a:t>访问的寄存器和存储器的存储单元</a:t>
            </a:r>
            <a:r>
              <a:rPr lang="zh-CN" altLang="en-US" sz="2400" b="0" dirty="0">
                <a:latin typeface="+mj-lt"/>
              </a:rPr>
              <a:t>同等</a:t>
            </a:r>
            <a:r>
              <a:rPr lang="zh-CN" altLang="zh-CN" sz="2400" b="0" dirty="0">
                <a:latin typeface="+mj-lt"/>
              </a:rPr>
              <a:t>对待</a:t>
            </a:r>
            <a:r>
              <a:rPr lang="zh-CN" altLang="en-US" sz="2400" b="0" dirty="0">
                <a:latin typeface="+mj-lt"/>
              </a:rPr>
              <a:t>，</a:t>
            </a:r>
            <a:r>
              <a:rPr lang="zh-CN" altLang="zh-CN" sz="2400" dirty="0">
                <a:solidFill>
                  <a:srgbClr val="0070C0"/>
                </a:solidFill>
                <a:latin typeface="+mj-lt"/>
              </a:rPr>
              <a:t>可用访存指令去访问</a:t>
            </a:r>
            <a:r>
              <a:rPr lang="zh-CN" altLang="zh-CN" sz="2400" b="0" dirty="0">
                <a:latin typeface="+mj-lt"/>
              </a:rPr>
              <a:t>外设中的</a:t>
            </a:r>
            <a:r>
              <a:rPr lang="zh-CN" altLang="en-US" sz="2400" b="0" dirty="0">
                <a:latin typeface="+mj-lt"/>
              </a:rPr>
              <a:t>寄存器</a:t>
            </a:r>
            <a:endParaRPr lang="en-US" altLang="zh-CN" sz="2400" b="0" dirty="0">
              <a:latin typeface="+mj-lt"/>
            </a:endParaRPr>
          </a:p>
          <a:p>
            <a:pPr marL="324000" lvl="1" indent="-324000" algn="just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sz="2400" b="0" dirty="0">
                <a:latin typeface="+mj-lt"/>
              </a:rPr>
              <a:t>例如：</a:t>
            </a:r>
            <a:r>
              <a:rPr lang="en-US" altLang="zh-CN" sz="2400" b="0" dirty="0">
                <a:latin typeface="+mj-lt"/>
              </a:rPr>
              <a:t>IBM</a:t>
            </a:r>
            <a:r>
              <a:rPr lang="zh-CN" altLang="zh-CN" sz="2400" b="0" dirty="0">
                <a:latin typeface="+mj-lt"/>
              </a:rPr>
              <a:t>公司的处理器采用统一编址方式</a:t>
            </a:r>
            <a:endParaRPr lang="en-US" altLang="zh-CN" sz="2400" b="0" dirty="0">
              <a:latin typeface="+mj-lt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38622" y="3753284"/>
            <a:ext cx="10225136" cy="2340012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solidFill>
              <a:srgbClr val="89D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40000" rIns="432000" anchor="ctr" anchorCtr="0"/>
          <a:lstStyle>
            <a:defPPr>
              <a:defRPr lang="en-US"/>
            </a:defPPr>
            <a:lvl1pPr marL="3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2400"/>
            </a:lvl1pPr>
            <a:lvl2pPr marL="36000" lvl="1" indent="0" algn="l" defTabSz="91440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–"/>
              <a:defRPr sz="2400"/>
            </a:lvl2pPr>
            <a:lvl3pPr marL="1143000" indent="-228600" algn="l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algn="l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algn="l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defTabSz="9144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just">
              <a:buNone/>
            </a:pPr>
            <a:r>
              <a:rPr lang="zh-CN" altLang="en-US" sz="2800" dirty="0"/>
              <a:t>独立编址</a:t>
            </a:r>
            <a:endParaRPr lang="en-US" altLang="zh-CN" sz="2800" dirty="0"/>
          </a:p>
          <a:p>
            <a:pPr marL="324000" lvl="1" indent="-324000" algn="just">
              <a:buFont typeface="Arial" pitchFamily="34" charset="0"/>
              <a:buChar char="•"/>
            </a:pPr>
            <a:r>
              <a:rPr lang="zh-CN" altLang="zh-CN" dirty="0">
                <a:solidFill>
                  <a:srgbClr val="0070C0"/>
                </a:solidFill>
                <a:latin typeface="+mj-lt"/>
              </a:rPr>
              <a:t>对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I/O</a:t>
            </a:r>
            <a:r>
              <a:rPr lang="zh-CN" altLang="zh-CN" dirty="0">
                <a:solidFill>
                  <a:srgbClr val="0070C0"/>
                </a:solidFill>
                <a:latin typeface="+mj-lt"/>
              </a:rPr>
              <a:t>端口单独编号</a:t>
            </a:r>
            <a:r>
              <a:rPr lang="zh-CN" altLang="zh-CN" b="0" dirty="0">
                <a:latin typeface="+mj-lt"/>
              </a:rPr>
              <a:t>，使之成为独立的</a:t>
            </a:r>
            <a:r>
              <a:rPr lang="en-US" altLang="zh-CN" b="0" dirty="0">
                <a:latin typeface="+mj-lt"/>
              </a:rPr>
              <a:t>I/O</a:t>
            </a:r>
            <a:r>
              <a:rPr lang="zh-CN" altLang="zh-CN" b="0" dirty="0">
                <a:latin typeface="+mj-lt"/>
              </a:rPr>
              <a:t>地址空间</a:t>
            </a:r>
            <a:r>
              <a:rPr lang="zh-CN" altLang="en-US" b="0" dirty="0">
                <a:latin typeface="+mj-lt"/>
              </a:rPr>
              <a:t>，</a:t>
            </a:r>
            <a:r>
              <a:rPr lang="zh-CN" altLang="zh-CN" b="0" dirty="0">
                <a:latin typeface="+mj-lt"/>
              </a:rPr>
              <a:t>存储单元地址和外设地址毫无关系</a:t>
            </a:r>
            <a:endParaRPr lang="en-US" altLang="zh-CN" b="0" dirty="0">
              <a:latin typeface="+mj-lt"/>
            </a:endParaRPr>
          </a:p>
          <a:p>
            <a:pPr marL="324000" lvl="1" indent="-324000" algn="just">
              <a:buFont typeface="Arial" pitchFamily="34" charset="0"/>
              <a:buChar char="•"/>
            </a:pPr>
            <a:r>
              <a:rPr lang="zh-CN" altLang="zh-CN" dirty="0">
                <a:solidFill>
                  <a:srgbClr val="0070C0"/>
                </a:solidFill>
                <a:latin typeface="+mj-lt"/>
              </a:rPr>
              <a:t>需要专门的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I/O</a:t>
            </a:r>
            <a:r>
              <a:rPr lang="zh-CN" altLang="zh-CN" dirty="0">
                <a:solidFill>
                  <a:srgbClr val="0070C0"/>
                </a:solidFill>
                <a:latin typeface="+mj-lt"/>
              </a:rPr>
              <a:t>指令</a:t>
            </a:r>
            <a:r>
              <a:rPr lang="zh-CN" altLang="zh-CN" b="0" dirty="0">
                <a:latin typeface="+mj-lt"/>
              </a:rPr>
              <a:t>，把</a:t>
            </a:r>
            <a:r>
              <a:rPr lang="en-US" altLang="zh-CN" b="0" dirty="0">
                <a:latin typeface="+mj-lt"/>
              </a:rPr>
              <a:t>I/O</a:t>
            </a:r>
            <a:r>
              <a:rPr lang="zh-CN" altLang="zh-CN" b="0" dirty="0">
                <a:latin typeface="+mj-lt"/>
              </a:rPr>
              <a:t>操作和存储器读写截然分开</a:t>
            </a:r>
            <a:endParaRPr lang="en-US" altLang="zh-CN" b="0" dirty="0">
              <a:latin typeface="+mj-lt"/>
            </a:endParaRPr>
          </a:p>
          <a:p>
            <a:pPr marL="324000" lvl="1" indent="-324000" algn="just">
              <a:buFont typeface="Arial" pitchFamily="34" charset="0"/>
              <a:buChar char="•"/>
            </a:pPr>
            <a:r>
              <a:rPr lang="zh-CN" altLang="en-US" b="0" dirty="0">
                <a:latin typeface="+mj-lt"/>
              </a:rPr>
              <a:t>例如</a:t>
            </a:r>
            <a:r>
              <a:rPr lang="en-US" altLang="zh-CN" b="0" dirty="0">
                <a:latin typeface="+mj-lt"/>
              </a:rPr>
              <a:t>Intel</a:t>
            </a:r>
            <a:r>
              <a:rPr lang="zh-CN" altLang="zh-CN" b="0" dirty="0">
                <a:latin typeface="+mj-lt"/>
              </a:rPr>
              <a:t>公司的处理器采用独立编址方式</a:t>
            </a:r>
            <a:endParaRPr lang="zh-CN" altLang="en-US" b="0" dirty="0">
              <a:latin typeface="+mj-lt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39750" y="82505"/>
            <a:ext cx="106317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0" hangingPunct="0">
              <a:lnSpc>
                <a:spcPct val="100000"/>
              </a:lnSpc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接口基本结构和寻址</a:t>
            </a:r>
          </a:p>
        </p:txBody>
      </p:sp>
    </p:spTree>
    <p:extLst>
      <p:ext uri="{BB962C8B-B14F-4D97-AF65-F5344CB8AC3E}">
        <p14:creationId xmlns:p14="http://schemas.microsoft.com/office/powerpoint/2010/main" val="2111867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10630" y="1268760"/>
          <a:ext cx="10369152" cy="45365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02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4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88">
                <a:tc rowSpan="2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96">
                <a:tc rowSpan="4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8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9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208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文本框 7"/>
          <p:cNvSpPr txBox="1"/>
          <p:nvPr/>
        </p:nvSpPr>
        <p:spPr>
          <a:xfrm>
            <a:off x="2998863" y="1990001"/>
            <a:ext cx="4680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与访存指令一致的存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/</a:t>
            </a:r>
            <a:r>
              <a:rPr lang="zh-CN" altLang="zh-CN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取指令</a:t>
            </a:r>
          </a:p>
        </p:txBody>
      </p:sp>
      <p:sp>
        <p:nvSpPr>
          <p:cNvPr id="7" name="矩形 6"/>
          <p:cNvSpPr/>
          <p:nvPr/>
        </p:nvSpPr>
        <p:spPr>
          <a:xfrm>
            <a:off x="2998863" y="2708920"/>
            <a:ext cx="46805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读写控制逻辑简单</a:t>
            </a:r>
          </a:p>
        </p:txBody>
      </p:sp>
      <p:sp>
        <p:nvSpPr>
          <p:cNvPr id="8" name="矩形 7"/>
          <p:cNvSpPr/>
          <p:nvPr/>
        </p:nvSpPr>
        <p:spPr>
          <a:xfrm>
            <a:off x="2998862" y="3556057"/>
            <a:ext cx="46805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zh-CN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不占用存储器地址空间</a:t>
            </a:r>
            <a:endParaRPr lang="zh-CN" altLang="en-US" sz="2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98863" y="4395741"/>
            <a:ext cx="46805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zh-CN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寻址速度快</a:t>
            </a:r>
            <a:endParaRPr lang="zh-CN" altLang="en-US" sz="2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40"/>
          <p:cNvSpPr txBox="1"/>
          <p:nvPr/>
        </p:nvSpPr>
        <p:spPr>
          <a:xfrm>
            <a:off x="3286893" y="5035823"/>
            <a:ext cx="403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使用专用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I/O</a:t>
            </a:r>
            <a:r>
              <a:rPr lang="zh-CN" altLang="en-US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指令，程序清晰，便于理解和检查</a:t>
            </a:r>
          </a:p>
        </p:txBody>
      </p:sp>
      <p:sp>
        <p:nvSpPr>
          <p:cNvPr id="11" name="文本框 41"/>
          <p:cNvSpPr txBox="1"/>
          <p:nvPr/>
        </p:nvSpPr>
        <p:spPr>
          <a:xfrm>
            <a:off x="7967414" y="4869160"/>
            <a:ext cx="3024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001D96"/>
                </a:solidFill>
                <a:latin typeface="+mn-lt"/>
                <a:ea typeface="+mn-ea"/>
              </a:rPr>
              <a:t>增加了控制逻辑的复杂性和处理器引脚数</a:t>
            </a:r>
          </a:p>
        </p:txBody>
      </p:sp>
      <p:sp>
        <p:nvSpPr>
          <p:cNvPr id="12" name="文本框 42"/>
          <p:cNvSpPr txBox="1"/>
          <p:nvPr/>
        </p:nvSpPr>
        <p:spPr>
          <a:xfrm>
            <a:off x="7679382" y="3789040"/>
            <a:ext cx="360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dirty="0">
                <a:solidFill>
                  <a:srgbClr val="001D96"/>
                </a:solidFill>
                <a:latin typeface="+mn-lt"/>
                <a:ea typeface="+mn-ea"/>
              </a:rPr>
              <a:t>I/O</a:t>
            </a:r>
            <a:r>
              <a:rPr lang="zh-CN" altLang="en-US" sz="2200" dirty="0">
                <a:solidFill>
                  <a:srgbClr val="001D96"/>
                </a:solidFill>
                <a:latin typeface="+mn-lt"/>
                <a:ea typeface="+mn-ea"/>
              </a:rPr>
              <a:t>指令类型少</a:t>
            </a:r>
          </a:p>
        </p:txBody>
      </p:sp>
      <p:sp>
        <p:nvSpPr>
          <p:cNvPr id="13" name="文本框 43"/>
          <p:cNvSpPr txBox="1"/>
          <p:nvPr/>
        </p:nvSpPr>
        <p:spPr>
          <a:xfrm>
            <a:off x="7679381" y="2708920"/>
            <a:ext cx="3600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001D96"/>
                </a:solidFill>
                <a:latin typeface="+mn-lt"/>
                <a:ea typeface="+mn-ea"/>
              </a:rPr>
              <a:t>外设寻址时间长</a:t>
            </a:r>
          </a:p>
        </p:txBody>
      </p:sp>
      <p:sp>
        <p:nvSpPr>
          <p:cNvPr id="14" name="文本框 44"/>
          <p:cNvSpPr txBox="1"/>
          <p:nvPr/>
        </p:nvSpPr>
        <p:spPr>
          <a:xfrm>
            <a:off x="7679381" y="1990001"/>
            <a:ext cx="3600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001D96"/>
                </a:solidFill>
                <a:latin typeface="+mn-lt"/>
                <a:ea typeface="+mn-ea"/>
              </a:rPr>
              <a:t>主存空间减少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10630" y="1324851"/>
            <a:ext cx="10369152" cy="3501918"/>
            <a:chOff x="910630" y="1180835"/>
            <a:chExt cx="10369152" cy="3501918"/>
          </a:xfrm>
        </p:grpSpPr>
        <p:sp>
          <p:nvSpPr>
            <p:cNvPr id="15" name="文本框 46"/>
            <p:cNvSpPr txBox="1"/>
            <p:nvPr/>
          </p:nvSpPr>
          <p:spPr>
            <a:xfrm>
              <a:off x="7679379" y="1180835"/>
              <a:ext cx="36004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200" dirty="0">
                  <a:solidFill>
                    <a:srgbClr val="001D96"/>
                  </a:solidFill>
                  <a:latin typeface="+mn-lt"/>
                  <a:ea typeface="+mn-ea"/>
                </a:rPr>
                <a:t>缺点</a:t>
              </a:r>
            </a:p>
          </p:txBody>
        </p:sp>
        <p:sp>
          <p:nvSpPr>
            <p:cNvPr id="16" name="文本框 47"/>
            <p:cNvSpPr txBox="1"/>
            <p:nvPr/>
          </p:nvSpPr>
          <p:spPr>
            <a:xfrm>
              <a:off x="2998863" y="1180835"/>
              <a:ext cx="46805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2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优点</a:t>
              </a:r>
            </a:p>
          </p:txBody>
        </p:sp>
        <p:sp>
          <p:nvSpPr>
            <p:cNvPr id="17" name="文本框 48"/>
            <p:cNvSpPr txBox="1"/>
            <p:nvPr/>
          </p:nvSpPr>
          <p:spPr>
            <a:xfrm>
              <a:off x="910630" y="2180689"/>
              <a:ext cx="2088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>
                  <a:solidFill>
                    <a:schemeClr val="dk1"/>
                  </a:solidFill>
                  <a:latin typeface="+mn-lt"/>
                  <a:ea typeface="+mn-ea"/>
                </a:rPr>
                <a:t>统一编址</a:t>
              </a:r>
            </a:p>
          </p:txBody>
        </p:sp>
        <p:sp>
          <p:nvSpPr>
            <p:cNvPr id="18" name="文本框 49"/>
            <p:cNvSpPr txBox="1"/>
            <p:nvPr/>
          </p:nvSpPr>
          <p:spPr>
            <a:xfrm>
              <a:off x="910630" y="4221088"/>
              <a:ext cx="2088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400" dirty="0">
                  <a:solidFill>
                    <a:schemeClr val="dk1"/>
                  </a:solidFill>
                  <a:latin typeface="+mn-lt"/>
                  <a:ea typeface="+mn-ea"/>
                </a:rPr>
                <a:t>独立编址</a:t>
              </a:r>
            </a:p>
          </p:txBody>
        </p:sp>
      </p:grpSp>
      <p:sp>
        <p:nvSpPr>
          <p:cNvPr id="19" name="标题 1"/>
          <p:cNvSpPr txBox="1">
            <a:spLocks/>
          </p:cNvSpPr>
          <p:nvPr/>
        </p:nvSpPr>
        <p:spPr>
          <a:xfrm>
            <a:off x="539750" y="82505"/>
            <a:ext cx="106317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0" hangingPunct="0">
              <a:lnSpc>
                <a:spcPct val="100000"/>
              </a:lnSpc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接口基本结构和寻址</a:t>
            </a:r>
          </a:p>
        </p:txBody>
      </p:sp>
    </p:spTree>
    <p:extLst>
      <p:ext uri="{BB962C8B-B14F-4D97-AF65-F5344CB8AC3E}">
        <p14:creationId xmlns:p14="http://schemas.microsoft.com/office/powerpoint/2010/main" val="11429130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700214"/>
            <a:ext cx="12190413" cy="2339975"/>
          </a:xfrm>
          <a:prstGeom prst="rect">
            <a:avLst/>
          </a:prstGeom>
          <a:solidFill>
            <a:srgbClr val="095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130045" y="2526091"/>
            <a:ext cx="9537669" cy="72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147" tIns="53149" rIns="80147" bIns="53149">
            <a:spAutoFit/>
          </a:bodyPr>
          <a:lstStyle>
            <a:lvl1pPr marL="719138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1pPr>
            <a:lvl2pPr marL="742950" indent="-28575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2pPr>
            <a:lvl3pPr marL="1143000" indent="-22860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3pPr>
            <a:lvl4pPr marL="1600200" indent="-22860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4pPr>
            <a:lvl5pPr marL="2057400" indent="-22860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5pPr>
            <a:lvl6pPr marL="25146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6pPr>
            <a:lvl7pPr marL="29718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7pPr>
            <a:lvl8pPr marL="34290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8pPr>
            <a:lvl9pPr marL="38862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4000" dirty="0">
                <a:solidFill>
                  <a:schemeClr val="bg1"/>
                </a:solidFill>
                <a:latin typeface="+mn-ea"/>
                <a:cs typeface="Times New Roman" pitchFamily="18" charset="0"/>
              </a:rPr>
              <a:t>6.3 </a:t>
            </a:r>
            <a:r>
              <a:rPr lang="zh-CN" altLang="en-US" sz="4000" dirty="0">
                <a:solidFill>
                  <a:schemeClr val="bg1"/>
                </a:solidFill>
                <a:latin typeface="+mn-ea"/>
                <a:cs typeface="Times New Roman" pitchFamily="18" charset="0"/>
              </a:rPr>
              <a:t>磁盘存储器</a:t>
            </a:r>
          </a:p>
        </p:txBody>
      </p:sp>
    </p:spTree>
    <p:extLst>
      <p:ext uri="{BB962C8B-B14F-4D97-AF65-F5344CB8AC3E}">
        <p14:creationId xmlns:p14="http://schemas.microsoft.com/office/powerpoint/2010/main" val="149757944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18542" y="-4499"/>
            <a:ext cx="2952750" cy="62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本章概要</a:t>
            </a:r>
          </a:p>
        </p:txBody>
      </p:sp>
      <p:grpSp>
        <p:nvGrpSpPr>
          <p:cNvPr id="6147" name="Group 9"/>
          <p:cNvGrpSpPr>
            <a:grpSpLocks/>
          </p:cNvGrpSpPr>
          <p:nvPr/>
        </p:nvGrpSpPr>
        <p:grpSpPr bwMode="auto">
          <a:xfrm>
            <a:off x="2147095" y="850901"/>
            <a:ext cx="8448674" cy="5710238"/>
            <a:chOff x="302" y="536"/>
            <a:chExt cx="5322" cy="3597"/>
          </a:xfrm>
        </p:grpSpPr>
        <p:grpSp>
          <p:nvGrpSpPr>
            <p:cNvPr id="6148" name="Group 24"/>
            <p:cNvGrpSpPr>
              <a:grpSpLocks/>
            </p:cNvGrpSpPr>
            <p:nvPr/>
          </p:nvGrpSpPr>
          <p:grpSpPr bwMode="auto">
            <a:xfrm>
              <a:off x="302" y="536"/>
              <a:ext cx="5125" cy="3597"/>
              <a:chOff x="302" y="536"/>
              <a:chExt cx="5125" cy="3266"/>
            </a:xfrm>
          </p:grpSpPr>
          <p:sp>
            <p:nvSpPr>
              <p:cNvPr id="6151" name="Freeform 16"/>
              <p:cNvSpPr>
                <a:spLocks/>
              </p:cNvSpPr>
              <p:nvPr/>
            </p:nvSpPr>
            <p:spPr bwMode="auto">
              <a:xfrm>
                <a:off x="340" y="563"/>
                <a:ext cx="1542" cy="318"/>
              </a:xfrm>
              <a:custGeom>
                <a:avLst/>
                <a:gdLst>
                  <a:gd name="T0" fmla="*/ 0 w 1905"/>
                  <a:gd name="T1" fmla="*/ 0 h 544"/>
                  <a:gd name="T2" fmla="*/ 2 w 1905"/>
                  <a:gd name="T3" fmla="*/ 0 h 544"/>
                  <a:gd name="T4" fmla="*/ 2 w 1905"/>
                  <a:gd name="T5" fmla="*/ 1 h 544"/>
                  <a:gd name="T6" fmla="*/ 0 w 1905"/>
                  <a:gd name="T7" fmla="*/ 1 h 544"/>
                  <a:gd name="T8" fmla="*/ 0 w 1905"/>
                  <a:gd name="T9" fmla="*/ 0 h 5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5"/>
                  <a:gd name="T16" fmla="*/ 0 h 544"/>
                  <a:gd name="T17" fmla="*/ 1905 w 1905"/>
                  <a:gd name="T18" fmla="*/ 544 h 5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5" h="544">
                    <a:moveTo>
                      <a:pt x="0" y="0"/>
                    </a:moveTo>
                    <a:lnTo>
                      <a:pt x="1361" y="0"/>
                    </a:lnTo>
                    <a:lnTo>
                      <a:pt x="1905" y="544"/>
                    </a:lnTo>
                    <a:lnTo>
                      <a:pt x="0" y="5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0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52" name="Rectangle 19"/>
              <p:cNvSpPr>
                <a:spLocks noChangeArrowheads="1"/>
              </p:cNvSpPr>
              <p:nvPr/>
            </p:nvSpPr>
            <p:spPr bwMode="auto">
              <a:xfrm>
                <a:off x="412" y="536"/>
                <a:ext cx="1012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10000"/>
                  </a:lnSpc>
                  <a:spcBef>
                    <a:spcPct val="20000"/>
                  </a:spcBef>
                  <a:buFont typeface="Wingdings" charset="2"/>
                  <a:buChar char="p"/>
                  <a:defRPr sz="3200" b="1">
                    <a:solidFill>
                      <a:schemeClr val="tx1"/>
                    </a:solidFill>
                    <a:latin typeface="Times New Roman" charset="0"/>
                    <a:ea typeface="华文新魏" charset="-122"/>
                  </a:defRPr>
                </a:lvl1pPr>
                <a:lvl2pPr marL="742950" indent="-285750">
                  <a:lnSpc>
                    <a:spcPct val="110000"/>
                  </a:lnSpc>
                  <a:spcBef>
                    <a:spcPct val="20000"/>
                  </a:spcBef>
                  <a:buFont typeface="Wingdings" charset="2"/>
                  <a:buChar char="n"/>
                  <a:defRPr sz="2800" b="1">
                    <a:solidFill>
                      <a:schemeClr val="tx1"/>
                    </a:solidFill>
                    <a:latin typeface="Times New Roman" charset="0"/>
                    <a:ea typeface="华文新魏" charset="-122"/>
                  </a:defRPr>
                </a:lvl2pPr>
                <a:lvl3pPr marL="1143000" indent="-228600">
                  <a:lnSpc>
                    <a:spcPct val="110000"/>
                  </a:lnSpc>
                  <a:spcBef>
                    <a:spcPct val="20000"/>
                  </a:spcBef>
                  <a:buSzPct val="80000"/>
                  <a:buFont typeface="Wingdings" charset="2"/>
                  <a:buChar char="l"/>
                  <a:defRPr sz="2400" b="1">
                    <a:solidFill>
                      <a:schemeClr val="tx1"/>
                    </a:solidFill>
                    <a:latin typeface="Times New Roman" charset="0"/>
                    <a:ea typeface="华文新魏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charset="2"/>
                  <a:buChar char="–"/>
                  <a:defRPr sz="2000" b="1">
                    <a:solidFill>
                      <a:schemeClr val="tx1"/>
                    </a:solidFill>
                    <a:latin typeface="Arial" charset="0"/>
                    <a:ea typeface="华文中宋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800" b="0">
                    <a:solidFill>
                      <a:schemeClr val="bg1"/>
                    </a:solidFill>
                    <a:latin typeface="Arial" charset="0"/>
                    <a:ea typeface="楷体_GB2312" charset="0"/>
                  </a:rPr>
                  <a:t>章节介绍</a:t>
                </a:r>
              </a:p>
            </p:txBody>
          </p:sp>
          <p:sp>
            <p:nvSpPr>
              <p:cNvPr id="6153" name="AutoShape 6"/>
              <p:cNvSpPr>
                <a:spLocks noChangeArrowheads="1"/>
              </p:cNvSpPr>
              <p:nvPr/>
            </p:nvSpPr>
            <p:spPr bwMode="auto">
              <a:xfrm>
                <a:off x="302" y="826"/>
                <a:ext cx="5125" cy="2976"/>
              </a:xfrm>
              <a:prstGeom prst="roundRect">
                <a:avLst>
                  <a:gd name="adj" fmla="val 4231"/>
                </a:avLst>
              </a:prstGeom>
              <a:solidFill>
                <a:srgbClr val="EAEAEA"/>
              </a:solidFill>
              <a:ln w="254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10000"/>
                  </a:lnSpc>
                  <a:spcBef>
                    <a:spcPct val="20000"/>
                  </a:spcBef>
                  <a:buFont typeface="Wingdings" charset="2"/>
                  <a:buChar char="p"/>
                  <a:defRPr sz="3200" b="1">
                    <a:solidFill>
                      <a:schemeClr val="tx1"/>
                    </a:solidFill>
                    <a:latin typeface="Times New Roman" charset="0"/>
                    <a:ea typeface="华文新魏" charset="-122"/>
                  </a:defRPr>
                </a:lvl1pPr>
                <a:lvl2pPr marL="742950" indent="-285750">
                  <a:lnSpc>
                    <a:spcPct val="110000"/>
                  </a:lnSpc>
                  <a:spcBef>
                    <a:spcPct val="20000"/>
                  </a:spcBef>
                  <a:buFont typeface="Wingdings" charset="2"/>
                  <a:buChar char="n"/>
                  <a:defRPr sz="2800" b="1">
                    <a:solidFill>
                      <a:schemeClr val="tx1"/>
                    </a:solidFill>
                    <a:latin typeface="Times New Roman" charset="0"/>
                    <a:ea typeface="华文新魏" charset="-122"/>
                  </a:defRPr>
                </a:lvl2pPr>
                <a:lvl3pPr marL="1143000" indent="-228600">
                  <a:lnSpc>
                    <a:spcPct val="110000"/>
                  </a:lnSpc>
                  <a:spcBef>
                    <a:spcPct val="20000"/>
                  </a:spcBef>
                  <a:buSzPct val="80000"/>
                  <a:buFont typeface="Wingdings" charset="2"/>
                  <a:buChar char="l"/>
                  <a:defRPr sz="2400" b="1">
                    <a:solidFill>
                      <a:schemeClr val="tx1"/>
                    </a:solidFill>
                    <a:latin typeface="Times New Roman" charset="0"/>
                    <a:ea typeface="华文新魏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charset="2"/>
                  <a:buChar char="–"/>
                  <a:defRPr sz="2000" b="1">
                    <a:solidFill>
                      <a:schemeClr val="tx1"/>
                    </a:solidFill>
                    <a:latin typeface="Arial" charset="0"/>
                    <a:ea typeface="华文中宋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4400" b="0">
                  <a:latin typeface="Arial" charset="0"/>
                  <a:ea typeface="宋体" charset="-122"/>
                </a:endParaRPr>
              </a:p>
            </p:txBody>
          </p:sp>
        </p:grpSp>
        <p:sp>
          <p:nvSpPr>
            <p:cNvPr id="5125" name="Text Box 26"/>
            <p:cNvSpPr txBox="1">
              <a:spLocks noChangeArrowheads="1"/>
            </p:cNvSpPr>
            <p:nvPr/>
          </p:nvSpPr>
          <p:spPr bwMode="auto">
            <a:xfrm>
              <a:off x="521" y="890"/>
              <a:ext cx="3934" cy="71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Font typeface="Wingdings" charset="2"/>
                <a:buChar char="p"/>
                <a:defRPr sz="32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Font typeface="Wingdings" charset="2"/>
                <a:buChar char="n"/>
                <a:defRPr sz="28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2pPr>
              <a:lvl3pPr marL="1143000" indent="-228600">
                <a:lnSpc>
                  <a:spcPct val="110000"/>
                </a:lnSpc>
                <a:spcBef>
                  <a:spcPct val="20000"/>
                </a:spcBef>
                <a:buSzPct val="80000"/>
                <a:buFont typeface="Wingdings" charset="2"/>
                <a:buChar char="l"/>
                <a:defRPr sz="2400" b="1">
                  <a:solidFill>
                    <a:schemeClr val="tx1"/>
                  </a:solidFill>
                  <a:latin typeface="Times New Roman" charset="0"/>
                  <a:ea typeface="华文新魏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charset="2"/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华文中宋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dirty="0"/>
                <a:t>第六章  外存和</a:t>
              </a:r>
              <a:r>
                <a:rPr kumimoji="1" lang="en-US" altLang="zh-CN" dirty="0"/>
                <a:t>I/O</a:t>
              </a:r>
              <a:r>
                <a:rPr kumimoji="1" lang="zh-CN" altLang="en-US" dirty="0"/>
                <a:t>系统</a:t>
              </a:r>
              <a:endParaRPr kumimoji="1" lang="en-US" altLang="zh-CN" dirty="0">
                <a:sym typeface="Symbol" charset="2"/>
              </a:endParaRPr>
            </a:p>
            <a:p>
              <a:pPr algn="l" eaLnBrk="1" hangingPunct="1">
                <a:spcBef>
                  <a:spcPct val="0"/>
                </a:spcBef>
                <a:buFontTx/>
                <a:buNone/>
              </a:pPr>
              <a:endParaRPr kumimoji="1" lang="zh-CN" altLang="en-US" dirty="0"/>
            </a:p>
          </p:txBody>
        </p:sp>
        <p:sp>
          <p:nvSpPr>
            <p:cNvPr id="5126" name="Rectangle 28"/>
            <p:cNvSpPr>
              <a:spLocks noChangeArrowheads="1"/>
            </p:cNvSpPr>
            <p:nvPr/>
          </p:nvSpPr>
          <p:spPr bwMode="auto">
            <a:xfrm>
              <a:off x="408" y="1253"/>
              <a:ext cx="5216" cy="27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1" algn="l" eaLnBrk="1" hangingPunct="1">
                <a:lnSpc>
                  <a:spcPct val="100000"/>
                </a:lnSpc>
                <a:spcBef>
                  <a:spcPts val="888"/>
                </a:spcBef>
                <a:buClr>
                  <a:srgbClr val="C00000"/>
                </a:buClr>
                <a:buSzPct val="90000"/>
                <a:buFont typeface="Wingdings" charset="2"/>
                <a:buChar char="n"/>
              </a:pP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6.1 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概述</a:t>
              </a:r>
              <a:endParaRPr kumimoji="1" lang="en-US" altLang="zh-CN" dirty="0">
                <a:latin typeface="Times New Roman" charset="0"/>
                <a:ea typeface="华文新魏" charset="-122"/>
                <a:sym typeface="Symbol" charset="2"/>
              </a:endParaRPr>
            </a:p>
            <a:p>
              <a:pPr lvl="1" algn="l" eaLnBrk="1" hangingPunct="1">
                <a:lnSpc>
                  <a:spcPct val="100000"/>
                </a:lnSpc>
                <a:spcBef>
                  <a:spcPts val="888"/>
                </a:spcBef>
                <a:buClr>
                  <a:srgbClr val="C00000"/>
                </a:buClr>
                <a:buSzPct val="90000"/>
                <a:buFont typeface="Wingdings" charset="2"/>
                <a:buChar char="n"/>
              </a:pP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6.2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  </a:t>
              </a: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I/O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接口</a:t>
              </a:r>
              <a:endParaRPr kumimoji="1" lang="en-US" altLang="zh-CN" dirty="0">
                <a:latin typeface="Times New Roman" charset="0"/>
                <a:ea typeface="华文新魏" charset="-122"/>
                <a:sym typeface="Symbol" charset="2"/>
              </a:endParaRPr>
            </a:p>
            <a:p>
              <a:pPr lvl="1" algn="l" eaLnBrk="1" hangingPunct="1">
                <a:lnSpc>
                  <a:spcPct val="100000"/>
                </a:lnSpc>
                <a:spcBef>
                  <a:spcPts val="888"/>
                </a:spcBef>
                <a:buClr>
                  <a:srgbClr val="C00000"/>
                </a:buClr>
                <a:buSzPct val="90000"/>
                <a:buFont typeface="Wingdings" charset="2"/>
                <a:buChar char="n"/>
              </a:pP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6.3 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磁盘存储器</a:t>
              </a:r>
              <a:endParaRPr kumimoji="1" lang="en-US" altLang="zh-CN" dirty="0">
                <a:latin typeface="Times New Roman" charset="0"/>
                <a:ea typeface="华文新魏" charset="-122"/>
                <a:sym typeface="Symbol" charset="2"/>
              </a:endParaRPr>
            </a:p>
            <a:p>
              <a:pPr lvl="1" algn="l" eaLnBrk="1" hangingPunct="1">
                <a:lnSpc>
                  <a:spcPct val="100000"/>
                </a:lnSpc>
                <a:spcBef>
                  <a:spcPts val="888"/>
                </a:spcBef>
                <a:buClr>
                  <a:srgbClr val="C00000"/>
                </a:buClr>
                <a:buSzPct val="90000"/>
                <a:buFont typeface="Wingdings" charset="2"/>
                <a:buChar char="n"/>
              </a:pP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6.4 Flash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存储器</a:t>
              </a:r>
              <a:endParaRPr kumimoji="1" lang="en-US" altLang="zh-CN" dirty="0">
                <a:latin typeface="Times New Roman" charset="0"/>
                <a:ea typeface="华文新魏" charset="-122"/>
                <a:sym typeface="Symbol" charset="2"/>
              </a:endParaRPr>
            </a:p>
            <a:p>
              <a:pPr lvl="1" algn="l" eaLnBrk="1" hangingPunct="1">
                <a:lnSpc>
                  <a:spcPct val="100000"/>
                </a:lnSpc>
                <a:spcBef>
                  <a:spcPts val="888"/>
                </a:spcBef>
                <a:buClr>
                  <a:srgbClr val="C00000"/>
                </a:buClr>
                <a:buSzPct val="90000"/>
                <a:buFont typeface="Wingdings" charset="2"/>
                <a:buChar char="n"/>
              </a:pP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6.5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 光盘存储器</a:t>
              </a:r>
              <a:endParaRPr kumimoji="1" lang="en-US" altLang="zh-CN" dirty="0">
                <a:latin typeface="Times New Roman" charset="0"/>
                <a:ea typeface="华文新魏" charset="-122"/>
                <a:sym typeface="Symbol" charset="2"/>
              </a:endParaRPr>
            </a:p>
            <a:p>
              <a:pPr lvl="1" algn="l" eaLnBrk="1" hangingPunct="1">
                <a:lnSpc>
                  <a:spcPct val="100000"/>
                </a:lnSpc>
                <a:spcBef>
                  <a:spcPts val="888"/>
                </a:spcBef>
                <a:buClr>
                  <a:srgbClr val="C00000"/>
                </a:buClr>
                <a:buSzPct val="90000"/>
                <a:buFont typeface="Wingdings" charset="2"/>
                <a:buChar char="n"/>
              </a:pP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6.6 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处理器、存储器和</a:t>
              </a: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I/O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设备的连接和接口</a:t>
              </a:r>
              <a:endParaRPr kumimoji="1" lang="en-US" altLang="zh-CN" dirty="0">
                <a:latin typeface="Times New Roman" charset="0"/>
                <a:ea typeface="华文新魏" charset="-122"/>
                <a:sym typeface="Symbol" charset="2"/>
              </a:endParaRPr>
            </a:p>
            <a:p>
              <a:pPr lvl="1" algn="l" eaLnBrk="1" hangingPunct="1">
                <a:lnSpc>
                  <a:spcPct val="100000"/>
                </a:lnSpc>
                <a:spcBef>
                  <a:spcPts val="888"/>
                </a:spcBef>
                <a:buClr>
                  <a:srgbClr val="C00000"/>
                </a:buClr>
                <a:buSzPct val="90000"/>
                <a:buFont typeface="Wingdings" charset="2"/>
                <a:buChar char="n"/>
              </a:pP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6.7 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并行与</a:t>
              </a: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I/O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：</a:t>
              </a: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RAID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盘阵</a:t>
              </a:r>
              <a:endParaRPr kumimoji="1" lang="en-US" altLang="zh-CN" dirty="0">
                <a:latin typeface="Times New Roman" charset="0"/>
                <a:ea typeface="华文新魏" charset="-122"/>
                <a:sym typeface="Symbol" charset="2"/>
              </a:endParaRPr>
            </a:p>
            <a:p>
              <a:pPr lvl="1" algn="l" eaLnBrk="1" hangingPunct="1">
                <a:lnSpc>
                  <a:spcPct val="100000"/>
                </a:lnSpc>
                <a:spcBef>
                  <a:spcPts val="888"/>
                </a:spcBef>
                <a:buClr>
                  <a:srgbClr val="C00000"/>
                </a:buClr>
                <a:buSzPct val="90000"/>
                <a:buFont typeface="Wingdings" charset="2"/>
                <a:buChar char="n"/>
              </a:pP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6.8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 </a:t>
              </a:r>
              <a:r>
                <a:rPr kumimoji="1" lang="en-US" altLang="zh-CN" dirty="0">
                  <a:latin typeface="Times New Roman" charset="0"/>
                  <a:ea typeface="华文新魏" charset="-122"/>
                  <a:sym typeface="Symbol" charset="2"/>
                </a:rPr>
                <a:t>I/O</a:t>
              </a:r>
              <a:r>
                <a:rPr kumimoji="1" lang="zh-CN" altLang="en-US" dirty="0">
                  <a:latin typeface="Times New Roman" charset="0"/>
                  <a:ea typeface="华文新魏" charset="-122"/>
                  <a:sym typeface="Symbol" charset="2"/>
                </a:rPr>
                <a:t>接口与设备的使用</a:t>
              </a:r>
              <a:endParaRPr kumimoji="1" lang="en-US" altLang="zh-CN" dirty="0">
                <a:latin typeface="Times New Roman" charset="0"/>
                <a:ea typeface="华文新魏" charset="-122"/>
                <a:sym typeface="Symbol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912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4606" y="2780928"/>
            <a:ext cx="5040560" cy="3708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18" b="2565"/>
          <a:stretch/>
        </p:blipFill>
        <p:spPr>
          <a:xfrm>
            <a:off x="1131765" y="3066665"/>
            <a:ext cx="3950218" cy="3148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2062757" y="1196752"/>
            <a:ext cx="10127655" cy="1260000"/>
            <a:chOff x="2062757" y="1052736"/>
            <a:chExt cx="10127655" cy="1260000"/>
          </a:xfrm>
        </p:grpSpPr>
        <p:sp>
          <p:nvSpPr>
            <p:cNvPr id="29" name="AutoShape 9"/>
            <p:cNvSpPr>
              <a:spLocks noChangeArrowheads="1"/>
            </p:cNvSpPr>
            <p:nvPr/>
          </p:nvSpPr>
          <p:spPr bwMode="auto">
            <a:xfrm>
              <a:off x="2062757" y="1052736"/>
              <a:ext cx="10127655" cy="126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000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2926854" y="1196752"/>
              <a:ext cx="8621900" cy="959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1000"/>
                </a:spcBef>
              </a:pPr>
              <a:r>
                <a:rPr lang="en-US" altLang="zh-CN" sz="2400" dirty="0">
                  <a:latin typeface="+mj-lt"/>
                  <a:ea typeface="+mn-ea"/>
                </a:rPr>
                <a:t>1973</a:t>
              </a:r>
              <a:r>
                <a:rPr lang="zh-CN" altLang="en-US" sz="2400" b="0" dirty="0">
                  <a:latin typeface="+mj-lt"/>
                  <a:ea typeface="+mn-ea"/>
                </a:rPr>
                <a:t>年，</a:t>
              </a:r>
              <a:r>
                <a:rPr lang="en-US" altLang="zh-CN" sz="2400" dirty="0">
                  <a:latin typeface="+mj-lt"/>
                  <a:ea typeface="+mn-ea"/>
                </a:rPr>
                <a:t>IBM</a:t>
              </a:r>
              <a:r>
                <a:rPr lang="zh-CN" altLang="en-US" sz="2400" b="0" dirty="0">
                  <a:latin typeface="+mj-lt"/>
                  <a:ea typeface="+mn-ea"/>
                </a:rPr>
                <a:t>公司推出了第一款</a:t>
              </a:r>
              <a:r>
                <a:rPr lang="zh-CN" altLang="en-US" sz="2400" b="0" dirty="0">
                  <a:solidFill>
                    <a:srgbClr val="FF0000"/>
                  </a:solidFill>
                  <a:latin typeface="+mj-lt"/>
                  <a:ea typeface="+mn-ea"/>
                </a:rPr>
                <a:t>温彻斯特</a:t>
              </a:r>
              <a:r>
                <a:rPr lang="zh-CN" altLang="en-US" sz="2400" b="0" dirty="0">
                  <a:latin typeface="+mj-lt"/>
                  <a:ea typeface="+mn-ea"/>
                </a:rPr>
                <a:t>硬盘 </a:t>
              </a:r>
              <a:r>
                <a:rPr lang="en-US" altLang="zh-CN" sz="2400" dirty="0">
                  <a:latin typeface="+mj-lt"/>
                  <a:ea typeface="+mn-ea"/>
                </a:rPr>
                <a:t>—— IBM3340</a:t>
              </a:r>
            </a:p>
            <a:p>
              <a:pPr algn="l">
                <a:lnSpc>
                  <a:spcPct val="100000"/>
                </a:lnSpc>
                <a:spcBef>
                  <a:spcPts val="1000"/>
                </a:spcBef>
              </a:pPr>
              <a:r>
                <a:rPr lang="en-US" altLang="zh-CN" sz="2400" dirty="0">
                  <a:latin typeface="+mj-lt"/>
                  <a:ea typeface="+mn-ea"/>
                </a:rPr>
                <a:t>14</a:t>
              </a:r>
              <a:r>
                <a:rPr lang="zh-CN" altLang="en-US" sz="2400" b="0" dirty="0">
                  <a:latin typeface="+mj-lt"/>
                  <a:ea typeface="+mn-ea"/>
                </a:rPr>
                <a:t>英寸的规格，由两个分离的盘片构成，容量</a:t>
              </a:r>
              <a:r>
                <a:rPr lang="en-US" altLang="zh-CN" sz="2400" dirty="0">
                  <a:latin typeface="+mj-lt"/>
                  <a:ea typeface="+mn-ea"/>
                </a:rPr>
                <a:t>60MB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" y="1038164"/>
            <a:ext cx="2354907" cy="167075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1" y="50954"/>
            <a:ext cx="121904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marL="0" algn="l" defTabSz="914400" eaLnBrk="0" latinLnBrk="0" hangingPunct="0"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6.3.1 </a:t>
            </a:r>
            <a:r>
              <a:rPr lang="zh-CN" altLang="en-US" dirty="0"/>
              <a:t>磁盘的发展历史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206" r="5702"/>
          <a:stretch/>
        </p:blipFill>
        <p:spPr>
          <a:xfrm>
            <a:off x="6599262" y="2798930"/>
            <a:ext cx="4414681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29066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>
            <a:spLocks noChangeArrowheads="1"/>
          </p:cNvSpPr>
          <p:nvPr/>
        </p:nvSpPr>
        <p:spPr bwMode="auto">
          <a:xfrm>
            <a:off x="1270670" y="4833296"/>
            <a:ext cx="8280000" cy="12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wrap="square" lIns="720000" rIns="648000" anchor="ctr">
            <a:noAutofit/>
          </a:bodyPr>
          <a:lstStyle>
            <a:defPPr>
              <a:defRPr lang="en-US"/>
            </a:defPPr>
            <a:lvl1pPr algn="ctr" rtl="0" fontAlgn="base">
              <a:lnSpc>
                <a:spcPct val="160000"/>
              </a:lnSpc>
              <a:spcBef>
                <a:spcPct val="5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1pPr>
            <a:lvl2pPr marL="457154" algn="ctr" rtl="0" fontAlgn="base">
              <a:lnSpc>
                <a:spcPct val="160000"/>
              </a:lnSpc>
              <a:spcBef>
                <a:spcPct val="5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2pPr>
            <a:lvl3pPr marL="914309" algn="ctr" rtl="0" fontAlgn="base">
              <a:lnSpc>
                <a:spcPct val="160000"/>
              </a:lnSpc>
              <a:spcBef>
                <a:spcPct val="5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3pPr>
            <a:lvl4pPr marL="1371463" algn="ctr" rtl="0" fontAlgn="base">
              <a:lnSpc>
                <a:spcPct val="160000"/>
              </a:lnSpc>
              <a:spcBef>
                <a:spcPct val="5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4pPr>
            <a:lvl5pPr marL="1828617" algn="ctr" rtl="0" fontAlgn="base">
              <a:lnSpc>
                <a:spcPct val="160000"/>
              </a:lnSpc>
              <a:spcBef>
                <a:spcPct val="5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5pPr>
            <a:lvl6pPr marL="2285771" algn="l" defTabSz="914309" rtl="0" eaLnBrk="1" latinLnBrk="0" hangingPunct="1">
              <a:defRPr sz="2800" b="1" kern="1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6pPr>
            <a:lvl7pPr marL="2742926" algn="l" defTabSz="914309" rtl="0" eaLnBrk="1" latinLnBrk="0" hangingPunct="1">
              <a:defRPr sz="2800" b="1" kern="1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7pPr>
            <a:lvl8pPr marL="3200080" algn="l" defTabSz="914309" rtl="0" eaLnBrk="1" latinLnBrk="0" hangingPunct="1">
              <a:defRPr sz="2800" b="1" kern="1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8pPr>
            <a:lvl9pPr marL="3657234" algn="l" defTabSz="914309" rtl="0" eaLnBrk="1" latinLnBrk="0" hangingPunct="1">
              <a:defRPr sz="2800" b="1" kern="12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+mj-lt"/>
                <a:ea typeface="+mn-ea"/>
              </a:rPr>
              <a:t>1979</a:t>
            </a:r>
            <a:r>
              <a:rPr lang="zh-CN" altLang="en-US" sz="2400" dirty="0">
                <a:solidFill>
                  <a:srgbClr val="C00000"/>
                </a:solidFill>
                <a:latin typeface="+mj-lt"/>
                <a:ea typeface="+mn-ea"/>
              </a:rPr>
              <a:t>年</a:t>
            </a:r>
            <a:r>
              <a:rPr lang="zh-CN" altLang="en-US" sz="2400" b="0" dirty="0">
                <a:latin typeface="+mj-lt"/>
                <a:ea typeface="+mn-ea"/>
              </a:rPr>
              <a:t>，</a:t>
            </a:r>
            <a:r>
              <a:rPr lang="en-US" altLang="zh-CN" sz="2400" dirty="0">
                <a:latin typeface="+mj-lt"/>
                <a:ea typeface="+mn-ea"/>
              </a:rPr>
              <a:t>IBM</a:t>
            </a:r>
            <a:r>
              <a:rPr lang="zh-CN" altLang="en-US" sz="2400" b="0" dirty="0">
                <a:latin typeface="+mj-lt"/>
                <a:ea typeface="+mn-ea"/>
              </a:rPr>
              <a:t>再次发明了</a:t>
            </a:r>
            <a:r>
              <a:rPr lang="zh-CN" altLang="en-US" sz="2400" dirty="0">
                <a:solidFill>
                  <a:srgbClr val="C00000"/>
                </a:solidFill>
                <a:latin typeface="+mj-lt"/>
                <a:ea typeface="+mn-ea"/>
              </a:rPr>
              <a:t>薄膜磁头</a:t>
            </a:r>
            <a:r>
              <a:rPr lang="zh-CN" altLang="en-US" sz="2400" b="0" dirty="0">
                <a:latin typeface="+mj-lt"/>
                <a:ea typeface="+mn-ea"/>
              </a:rPr>
              <a:t>，为进一步减小硬盘体积，增大容量，提高读写速度提供了可能</a:t>
            </a:r>
            <a:endParaRPr lang="en-US" altLang="zh-CN" sz="2400" b="0" dirty="0">
              <a:latin typeface="+mj-lt"/>
              <a:ea typeface="+mn-ea"/>
            </a:endParaRPr>
          </a:p>
        </p:txBody>
      </p:sp>
      <p:pic>
        <p:nvPicPr>
          <p:cNvPr id="3" name="Picture 4" descr="http://img5.iqilu.com/c/u/2014/0110/13893124438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9" r="6773" b="4912"/>
          <a:stretch/>
        </p:blipFill>
        <p:spPr bwMode="auto">
          <a:xfrm>
            <a:off x="9695606" y="4495908"/>
            <a:ext cx="1512168" cy="177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846734" y="993940"/>
            <a:ext cx="7200000" cy="3587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66" y="1065947"/>
            <a:ext cx="4824536" cy="338594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153" y="62701"/>
            <a:ext cx="121904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6.3.1 </a:t>
            </a:r>
            <a:r>
              <a:rPr lang="zh-CN" altLang="en-US" dirty="0"/>
              <a:t>磁盘的发展历史</a:t>
            </a:r>
          </a:p>
        </p:txBody>
      </p:sp>
    </p:spTree>
    <p:extLst>
      <p:ext uri="{BB962C8B-B14F-4D97-AF65-F5344CB8AC3E}">
        <p14:creationId xmlns:p14="http://schemas.microsoft.com/office/powerpoint/2010/main" val="263387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/>
          <p:cNvSpPr>
            <a:spLocks noGrp="1"/>
          </p:cNvSpPr>
          <p:nvPr>
            <p:ph idx="4294967295"/>
          </p:nvPr>
        </p:nvSpPr>
        <p:spPr>
          <a:xfrm>
            <a:off x="1270000" y="1016000"/>
            <a:ext cx="10920413" cy="2078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800" b="1" dirty="0">
                <a:latin typeface="+mj-lt"/>
              </a:rPr>
              <a:t>Alan </a:t>
            </a:r>
            <a:r>
              <a:rPr lang="en-US" altLang="zh-CN" sz="2800" b="1" dirty="0" err="1">
                <a:latin typeface="+mj-lt"/>
              </a:rPr>
              <a:t>Shugart</a:t>
            </a:r>
            <a:r>
              <a:rPr lang="en-US" altLang="zh-CN" sz="2800" b="1" dirty="0">
                <a:latin typeface="+mj-lt"/>
              </a:rPr>
              <a:t> &amp; Finis Conner</a:t>
            </a:r>
          </a:p>
          <a:p>
            <a:pPr lvl="1">
              <a:spcBef>
                <a:spcPts val="0"/>
              </a:spcBef>
            </a:pPr>
            <a:r>
              <a:rPr lang="en-US" altLang="zh-CN" sz="2400" b="1" dirty="0">
                <a:latin typeface="+mj-lt"/>
              </a:rPr>
              <a:t>Shugart Technology</a:t>
            </a:r>
            <a:r>
              <a:rPr lang="zh-CN" altLang="en-US" sz="2400" dirty="0">
                <a:latin typeface="+mj-lt"/>
              </a:rPr>
              <a:t>公司</a:t>
            </a:r>
            <a:endParaRPr lang="en-US" altLang="zh-CN" sz="2400" dirty="0">
              <a:latin typeface="+mj-lt"/>
            </a:endParaRPr>
          </a:p>
          <a:p>
            <a:pPr>
              <a:spcBef>
                <a:spcPts val="3000"/>
              </a:spcBef>
            </a:pPr>
            <a:r>
              <a:rPr lang="en-US" altLang="zh-CN" sz="2800" b="1" dirty="0">
                <a:latin typeface="+mj-lt"/>
              </a:rPr>
              <a:t>ST-506 &amp; ST-412</a:t>
            </a: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latin typeface="+mj-lt"/>
              </a:rPr>
              <a:t>第一块用于微型计算机的</a:t>
            </a:r>
            <a:r>
              <a:rPr lang="en-US" altLang="zh-CN" sz="2400" dirty="0">
                <a:solidFill>
                  <a:srgbClr val="C00000"/>
                </a:solidFill>
                <a:latin typeface="+mj-lt"/>
              </a:rPr>
              <a:t>5.25</a:t>
            </a:r>
            <a:r>
              <a:rPr lang="zh-CN" altLang="en-US" sz="2400" dirty="0">
                <a:solidFill>
                  <a:srgbClr val="C00000"/>
                </a:solidFill>
                <a:latin typeface="+mj-lt"/>
              </a:rPr>
              <a:t>英寸</a:t>
            </a:r>
            <a:r>
              <a:rPr lang="zh-CN" altLang="en-US" sz="2400" dirty="0">
                <a:latin typeface="+mj-lt"/>
              </a:rPr>
              <a:t>硬盘驱动器</a:t>
            </a:r>
            <a:endParaRPr lang="en-US" altLang="zh-CN" sz="2400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4685" r="1509" b="6283"/>
          <a:stretch/>
        </p:blipFill>
        <p:spPr>
          <a:xfrm>
            <a:off x="6743278" y="1124744"/>
            <a:ext cx="4058887" cy="141502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78782" y="3370332"/>
            <a:ext cx="7560840" cy="2434932"/>
            <a:chOff x="2278782" y="3356992"/>
            <a:chExt cx="7560840" cy="243493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782" y="3356992"/>
              <a:ext cx="3554294" cy="2434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2"/>
            <a:stretch/>
          </p:blipFill>
          <p:spPr>
            <a:xfrm>
              <a:off x="6527254" y="3356992"/>
              <a:ext cx="3312368" cy="24349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62559" y="15121"/>
            <a:ext cx="9901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6.3.1 </a:t>
            </a:r>
            <a:r>
              <a:rPr lang="zh-CN" altLang="en-US" dirty="0"/>
              <a:t>磁盘的发展历史</a:t>
            </a:r>
          </a:p>
        </p:txBody>
      </p:sp>
    </p:spTree>
    <p:extLst>
      <p:ext uri="{BB962C8B-B14F-4D97-AF65-F5344CB8AC3E}">
        <p14:creationId xmlns:p14="http://schemas.microsoft.com/office/powerpoint/2010/main" val="78921013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1558701" y="1124744"/>
            <a:ext cx="10117125" cy="98497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wrap="square" lIns="144000" rIns="0" anchor="ctr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>
                <a:latin typeface="+mj-lt"/>
                <a:ea typeface="+mn-ea"/>
              </a:rPr>
              <a:t>80</a:t>
            </a:r>
            <a:r>
              <a:rPr lang="zh-CN" altLang="en-US" sz="2400" b="0" dirty="0">
                <a:latin typeface="+mj-lt"/>
                <a:ea typeface="+mn-ea"/>
              </a:rPr>
              <a:t>年代末期</a:t>
            </a:r>
            <a:r>
              <a:rPr lang="zh-CN" altLang="en-US" sz="2400" dirty="0">
                <a:solidFill>
                  <a:srgbClr val="C00000"/>
                </a:solidFill>
                <a:latin typeface="+mj-lt"/>
                <a:ea typeface="+mn-ea"/>
              </a:rPr>
              <a:t>，</a:t>
            </a:r>
            <a:r>
              <a:rPr lang="en-US" altLang="zh-CN" sz="2400" dirty="0">
                <a:latin typeface="+mj-lt"/>
                <a:ea typeface="+mn-ea"/>
              </a:rPr>
              <a:t>IBM</a:t>
            </a:r>
            <a:r>
              <a:rPr lang="zh-CN" altLang="en-US" sz="2400" b="0" dirty="0">
                <a:latin typeface="+mj-lt"/>
                <a:ea typeface="+mn-ea"/>
              </a:rPr>
              <a:t>发明</a:t>
            </a:r>
            <a:r>
              <a:rPr lang="zh-CN" altLang="en-US" sz="2400" b="0" dirty="0">
                <a:solidFill>
                  <a:srgbClr val="C00000"/>
                </a:solidFill>
                <a:latin typeface="+mj-lt"/>
                <a:ea typeface="+mn-ea"/>
              </a:rPr>
              <a:t>磁阻</a:t>
            </a:r>
            <a:r>
              <a:rPr lang="en-US" altLang="zh-CN" sz="2400" dirty="0">
                <a:solidFill>
                  <a:srgbClr val="C00000"/>
                </a:solidFill>
                <a:latin typeface="+mj-lt"/>
                <a:ea typeface="+mn-ea"/>
              </a:rPr>
              <a:t>(MR)</a:t>
            </a:r>
            <a:r>
              <a:rPr lang="zh-CN" altLang="en-US" sz="2400" b="0" dirty="0">
                <a:solidFill>
                  <a:srgbClr val="C00000"/>
                </a:solidFill>
                <a:latin typeface="+mj-lt"/>
                <a:ea typeface="+mn-ea"/>
              </a:rPr>
              <a:t>磁头</a:t>
            </a:r>
            <a:r>
              <a:rPr lang="zh-CN" altLang="en-US" sz="2400" b="0" dirty="0">
                <a:latin typeface="+mj-lt"/>
                <a:ea typeface="+mn-ea"/>
              </a:rPr>
              <a:t>，磁阻磁头在读取数据时对信号变化相当敏感，使得的磁盘存储密度提高了数十倍</a:t>
            </a:r>
            <a:endParaRPr lang="en-US" altLang="zh-CN" sz="2400" b="0" dirty="0">
              <a:latin typeface="+mj-lt"/>
              <a:ea typeface="+mn-ea"/>
            </a:endParaRPr>
          </a:p>
        </p:txBody>
      </p:sp>
      <p:pic>
        <p:nvPicPr>
          <p:cNvPr id="14" name="Picture 2" descr="http://img5.iqilu.com/c/u/2014/0110/13893124428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86" b="3511"/>
          <a:stretch/>
        </p:blipFill>
        <p:spPr bwMode="auto">
          <a:xfrm>
            <a:off x="519942" y="947601"/>
            <a:ext cx="1057531" cy="132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0" y="5013176"/>
            <a:ext cx="12190413" cy="1152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400" dirty="0">
                <a:latin typeface="+mj-lt"/>
                <a:ea typeface="+mj-ea"/>
                <a:cs typeface="Times New Roman" pitchFamily="18" charset="0"/>
              </a:rPr>
              <a:t>1991</a:t>
            </a:r>
            <a:r>
              <a:rPr lang="zh-CN" altLang="en-US" sz="2400" b="0" dirty="0">
                <a:latin typeface="+mj-lt"/>
                <a:ea typeface="+mj-ea"/>
                <a:cs typeface="Times New Roman" pitchFamily="18" charset="0"/>
              </a:rPr>
              <a:t>年，</a:t>
            </a:r>
            <a:r>
              <a:rPr lang="en-US" altLang="zh-CN" sz="2400" dirty="0">
                <a:latin typeface="+mj-lt"/>
                <a:ea typeface="+mj-ea"/>
                <a:cs typeface="Times New Roman" pitchFamily="18" charset="0"/>
              </a:rPr>
              <a:t>IBM</a:t>
            </a:r>
            <a:r>
              <a:rPr lang="zh-CN" altLang="en-US" sz="2400" b="0" dirty="0">
                <a:latin typeface="+mj-lt"/>
                <a:ea typeface="+mj-ea"/>
                <a:cs typeface="Times New Roman" pitchFamily="18" charset="0"/>
              </a:rPr>
              <a:t>生成的</a:t>
            </a:r>
            <a:r>
              <a:rPr lang="en-US" altLang="zh-CN" sz="240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3.5</a:t>
            </a:r>
            <a:r>
              <a:rPr lang="zh-CN" altLang="en-US" sz="2400" b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英寸</a:t>
            </a:r>
            <a:r>
              <a:rPr lang="zh-CN" altLang="en-US" sz="2400" b="0" dirty="0">
                <a:latin typeface="+mj-lt"/>
                <a:ea typeface="+mj-ea"/>
                <a:cs typeface="Times New Roman" pitchFamily="18" charset="0"/>
              </a:rPr>
              <a:t>硬盘使用</a:t>
            </a:r>
            <a:r>
              <a:rPr lang="en-US" altLang="zh-CN" sz="2400" dirty="0">
                <a:latin typeface="+mj-lt"/>
                <a:ea typeface="+mj-ea"/>
                <a:cs typeface="Times New Roman" pitchFamily="18" charset="0"/>
              </a:rPr>
              <a:t>MR</a:t>
            </a:r>
            <a:r>
              <a:rPr lang="zh-CN" altLang="en-US" sz="2400" b="0" dirty="0">
                <a:latin typeface="+mj-lt"/>
                <a:ea typeface="+mj-ea"/>
                <a:cs typeface="Times New Roman" pitchFamily="18" charset="0"/>
              </a:rPr>
              <a:t>磁头，容量首次达到了</a:t>
            </a:r>
            <a:r>
              <a:rPr lang="en-US" altLang="zh-CN" sz="240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1GB</a:t>
            </a:r>
            <a:r>
              <a:rPr lang="zh-CN" altLang="en-US" sz="2400" dirty="0">
                <a:latin typeface="+mj-lt"/>
                <a:ea typeface="+mj-ea"/>
                <a:cs typeface="Times New Roman" pitchFamily="18" charset="0"/>
              </a:rPr>
              <a:t>。</a:t>
            </a:r>
            <a:endParaRPr lang="en-US" altLang="zh-CN" sz="2400" dirty="0">
              <a:latin typeface="+mj-lt"/>
              <a:ea typeface="+mj-ea"/>
              <a:cs typeface="Times New Roman" pitchFamily="18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400" b="0" dirty="0">
                <a:latin typeface="+mj-lt"/>
                <a:ea typeface="+mj-ea"/>
                <a:cs typeface="Times New Roman" pitchFamily="18" charset="0"/>
              </a:rPr>
              <a:t>从此硬盘容量开始进入</a:t>
            </a:r>
            <a:r>
              <a:rPr lang="en-US" altLang="zh-CN" sz="2400" dirty="0">
                <a:latin typeface="+mj-lt"/>
                <a:ea typeface="+mj-ea"/>
                <a:cs typeface="Times New Roman" pitchFamily="18" charset="0"/>
              </a:rPr>
              <a:t>GB</a:t>
            </a:r>
            <a:r>
              <a:rPr lang="zh-CN" altLang="en-US" sz="2400" b="0" dirty="0">
                <a:latin typeface="+mj-lt"/>
                <a:ea typeface="+mj-ea"/>
                <a:cs typeface="Times New Roman" pitchFamily="18" charset="0"/>
              </a:rPr>
              <a:t>数量级</a:t>
            </a:r>
            <a:endParaRPr lang="en-US" altLang="zh-CN" sz="2400" b="0" dirty="0">
              <a:latin typeface="+mj-lt"/>
              <a:ea typeface="+mj-ea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38" y="2348880"/>
            <a:ext cx="2936387" cy="228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71187" y="2348880"/>
            <a:ext cx="2936387" cy="22838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26555" y="34421"/>
            <a:ext cx="96490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6.3.1 </a:t>
            </a:r>
            <a:r>
              <a:rPr lang="zh-CN" altLang="en-US" dirty="0"/>
              <a:t>磁盘的发展历史</a:t>
            </a:r>
          </a:p>
        </p:txBody>
      </p:sp>
    </p:spTree>
    <p:extLst>
      <p:ext uri="{BB962C8B-B14F-4D97-AF65-F5344CB8AC3E}">
        <p14:creationId xmlns:p14="http://schemas.microsoft.com/office/powerpoint/2010/main" val="137913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2" y="993186"/>
            <a:ext cx="4179351" cy="53161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1575" flipH="1">
            <a:off x="797532" y="2327386"/>
            <a:ext cx="3595770" cy="31062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674">
            <a:off x="552744" y="2537204"/>
            <a:ext cx="3991626" cy="299372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H="1" flipV="1">
            <a:off x="7751390" y="2260789"/>
            <a:ext cx="648072" cy="360042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联系 16"/>
          <p:cNvSpPr/>
          <p:nvPr/>
        </p:nvSpPr>
        <p:spPr>
          <a:xfrm>
            <a:off x="8327454" y="2548821"/>
            <a:ext cx="144016" cy="144016"/>
          </a:xfrm>
          <a:prstGeom prst="flowChartConnector">
            <a:avLst/>
          </a:prstGeom>
          <a:solidFill>
            <a:srgbClr val="0066FF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311230" y="2260789"/>
            <a:ext cx="1440161" cy="0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8759502" y="2332797"/>
            <a:ext cx="720080" cy="792090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联系 26"/>
          <p:cNvSpPr/>
          <p:nvPr/>
        </p:nvSpPr>
        <p:spPr>
          <a:xfrm>
            <a:off x="8687494" y="3052877"/>
            <a:ext cx="144016" cy="144016"/>
          </a:xfrm>
          <a:prstGeom prst="flowChartConnector">
            <a:avLst/>
          </a:prstGeom>
          <a:solidFill>
            <a:srgbClr val="0066FF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9479582" y="2332797"/>
            <a:ext cx="1224136" cy="0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543478" y="4277015"/>
            <a:ext cx="864096" cy="720078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联系 31"/>
          <p:cNvSpPr/>
          <p:nvPr/>
        </p:nvSpPr>
        <p:spPr>
          <a:xfrm>
            <a:off x="8471470" y="4205005"/>
            <a:ext cx="144016" cy="144016"/>
          </a:xfrm>
          <a:prstGeom prst="flowChartConnector">
            <a:avLst/>
          </a:prstGeom>
          <a:solidFill>
            <a:srgbClr val="0066FF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9407574" y="4997093"/>
            <a:ext cx="1368226" cy="0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831468" y="3844967"/>
            <a:ext cx="1063938" cy="1435505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流程图: 联系 36"/>
          <p:cNvSpPr/>
          <p:nvPr/>
        </p:nvSpPr>
        <p:spPr>
          <a:xfrm>
            <a:off x="7823398" y="3772957"/>
            <a:ext cx="144016" cy="144016"/>
          </a:xfrm>
          <a:prstGeom prst="flowChartConnector">
            <a:avLst/>
          </a:prstGeom>
          <a:solidFill>
            <a:srgbClr val="0066FF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5298431" y="5285125"/>
            <a:ext cx="1552859" cy="0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 flipV="1">
            <a:off x="6599262" y="2951049"/>
            <a:ext cx="771049" cy="533878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流程图: 联系 42"/>
          <p:cNvSpPr/>
          <p:nvPr/>
        </p:nvSpPr>
        <p:spPr>
          <a:xfrm>
            <a:off x="7298302" y="3412917"/>
            <a:ext cx="144016" cy="144016"/>
          </a:xfrm>
          <a:prstGeom prst="flowChartConnector">
            <a:avLst/>
          </a:prstGeom>
          <a:solidFill>
            <a:srgbClr val="0066FF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H="1">
            <a:off x="5157035" y="2951049"/>
            <a:ext cx="1444293" cy="0"/>
          </a:xfrm>
          <a:prstGeom prst="line">
            <a:avLst/>
          </a:prstGeom>
          <a:ln w="254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流程图: 数据 46"/>
          <p:cNvSpPr/>
          <p:nvPr/>
        </p:nvSpPr>
        <p:spPr>
          <a:xfrm flipV="1">
            <a:off x="5879182" y="2007934"/>
            <a:ext cx="1851004" cy="186306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36"/>
          <p:cNvSpPr txBox="1"/>
          <p:nvPr/>
        </p:nvSpPr>
        <p:spPr>
          <a:xfrm>
            <a:off x="6218353" y="1631504"/>
            <a:ext cx="1533037" cy="5164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5BE2"/>
                </a:solidFill>
                <a:latin typeface="+mj-ea"/>
                <a:ea typeface="+mj-ea"/>
              </a:rPr>
              <a:t>磁盘盘片</a:t>
            </a:r>
          </a:p>
        </p:txBody>
      </p:sp>
      <p:sp>
        <p:nvSpPr>
          <p:cNvPr id="56" name="流程图: 数据 55"/>
          <p:cNvSpPr/>
          <p:nvPr/>
        </p:nvSpPr>
        <p:spPr>
          <a:xfrm flipH="1" flipV="1">
            <a:off x="9533118" y="2134740"/>
            <a:ext cx="1486394" cy="145500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36"/>
          <p:cNvSpPr txBox="1"/>
          <p:nvPr/>
        </p:nvSpPr>
        <p:spPr>
          <a:xfrm>
            <a:off x="9962769" y="1763817"/>
            <a:ext cx="1533037" cy="5164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5BE2"/>
                </a:solidFill>
                <a:latin typeface="+mj-ea"/>
                <a:ea typeface="+mj-ea"/>
              </a:rPr>
              <a:t>主轴</a:t>
            </a:r>
          </a:p>
        </p:txBody>
      </p:sp>
      <p:sp>
        <p:nvSpPr>
          <p:cNvPr id="58" name="流程图: 数据 57"/>
          <p:cNvSpPr/>
          <p:nvPr/>
        </p:nvSpPr>
        <p:spPr>
          <a:xfrm flipH="1" flipV="1">
            <a:off x="9441037" y="4782609"/>
            <a:ext cx="1643589" cy="142475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36"/>
          <p:cNvSpPr txBox="1"/>
          <p:nvPr/>
        </p:nvSpPr>
        <p:spPr>
          <a:xfrm>
            <a:off x="9602729" y="4408662"/>
            <a:ext cx="1533037" cy="5164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5BE2"/>
                </a:solidFill>
                <a:latin typeface="+mj-ea"/>
                <a:ea typeface="+mj-ea"/>
              </a:rPr>
              <a:t>读写磁头</a:t>
            </a:r>
          </a:p>
        </p:txBody>
      </p:sp>
      <p:sp>
        <p:nvSpPr>
          <p:cNvPr id="64" name="流程图: 数据 63"/>
          <p:cNvSpPr/>
          <p:nvPr/>
        </p:nvSpPr>
        <p:spPr>
          <a:xfrm flipV="1">
            <a:off x="4959260" y="5043303"/>
            <a:ext cx="1851004" cy="186306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36"/>
          <p:cNvSpPr txBox="1"/>
          <p:nvPr/>
        </p:nvSpPr>
        <p:spPr>
          <a:xfrm>
            <a:off x="5298431" y="4637053"/>
            <a:ext cx="1533037" cy="5164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5BE2"/>
                </a:solidFill>
                <a:latin typeface="+mj-ea"/>
                <a:ea typeface="+mj-ea"/>
              </a:rPr>
              <a:t>传动手臂</a:t>
            </a:r>
          </a:p>
        </p:txBody>
      </p:sp>
      <p:sp>
        <p:nvSpPr>
          <p:cNvPr id="68" name="流程图: 数据 67"/>
          <p:cNvSpPr/>
          <p:nvPr/>
        </p:nvSpPr>
        <p:spPr>
          <a:xfrm flipV="1">
            <a:off x="4727054" y="2709227"/>
            <a:ext cx="1851004" cy="186306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36"/>
          <p:cNvSpPr txBox="1"/>
          <p:nvPr/>
        </p:nvSpPr>
        <p:spPr>
          <a:xfrm>
            <a:off x="5066225" y="2332797"/>
            <a:ext cx="1533037" cy="5164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5BE2"/>
                </a:solidFill>
                <a:latin typeface="+mj-ea"/>
                <a:ea typeface="+mj-ea"/>
              </a:rPr>
              <a:t>步进电机</a:t>
            </a: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216023" y="107930"/>
            <a:ext cx="98396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6.3.2 </a:t>
            </a:r>
            <a:r>
              <a:rPr lang="zh-CN" altLang="en-US" dirty="0"/>
              <a:t>磁盘的组织结构</a:t>
            </a:r>
          </a:p>
        </p:txBody>
      </p:sp>
      <p:sp>
        <p:nvSpPr>
          <p:cNvPr id="35" name="矩形 34"/>
          <p:cNvSpPr/>
          <p:nvPr/>
        </p:nvSpPr>
        <p:spPr>
          <a:xfrm>
            <a:off x="5076739" y="5717171"/>
            <a:ext cx="6399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0" dirty="0">
                <a:latin typeface="+mn-ea"/>
                <a:ea typeface="+mn-ea"/>
              </a:rPr>
              <a:t>主轴将磁盘盘片固定在磁盘内部，在电动马达的驱动下，磁盘盘片以主轴为中心高速转动</a:t>
            </a:r>
          </a:p>
        </p:txBody>
      </p:sp>
      <p:sp>
        <p:nvSpPr>
          <p:cNvPr id="40" name="矩形 39"/>
          <p:cNvSpPr/>
          <p:nvPr/>
        </p:nvSpPr>
        <p:spPr>
          <a:xfrm>
            <a:off x="4638233" y="880986"/>
            <a:ext cx="6754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0" dirty="0">
                <a:latin typeface="+mn-ea"/>
                <a:ea typeface="+mn-ea"/>
              </a:rPr>
              <a:t>步进电机控制磁头精确定位到每个磁道</a:t>
            </a:r>
          </a:p>
        </p:txBody>
      </p:sp>
    </p:spTree>
    <p:extLst>
      <p:ext uri="{BB962C8B-B14F-4D97-AF65-F5344CB8AC3E}">
        <p14:creationId xmlns:p14="http://schemas.microsoft.com/office/powerpoint/2010/main" val="1884028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625 L 0.46816 -0.037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23" y="-157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"/>
                            </p:stCondLst>
                            <p:childTnLst>
                              <p:par>
                                <p:cTn id="4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"/>
                            </p:stCondLst>
                            <p:childTnLst>
                              <p:par>
                                <p:cTn id="7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"/>
                            </p:stCondLst>
                            <p:childTnLst>
                              <p:par>
                                <p:cTn id="7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"/>
                            </p:stCondLst>
                            <p:childTnLst>
                              <p:par>
                                <p:cTn id="82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"/>
                            </p:stCondLst>
                            <p:childTnLst>
                              <p:par>
                                <p:cTn id="1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"/>
                            </p:stCondLst>
                            <p:childTnLst>
                              <p:par>
                                <p:cTn id="12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"/>
                            </p:stCondLst>
                            <p:childTnLst>
                              <p:par>
                                <p:cTn id="1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"/>
                            </p:stCondLst>
                            <p:childTnLst>
                              <p:par>
                                <p:cTn id="14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50"/>
                            </p:stCondLst>
                            <p:childTnLst>
                              <p:par>
                                <p:cTn id="15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00"/>
                            </p:stCondLst>
                            <p:childTnLst>
                              <p:par>
                                <p:cTn id="157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50"/>
                            </p:stCondLst>
                            <p:childTnLst>
                              <p:par>
                                <p:cTn id="1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50"/>
                            </p:stCondLst>
                            <p:childTnLst>
                              <p:par>
                                <p:cTn id="1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0"/>
                            </p:stCondLst>
                            <p:childTnLst>
                              <p:par>
                                <p:cTn id="1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"/>
                            </p:stCondLst>
                            <p:childTnLst>
                              <p:par>
                                <p:cTn id="18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50"/>
                            </p:stCondLst>
                            <p:childTnLst>
                              <p:par>
                                <p:cTn id="19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600"/>
                            </p:stCondLst>
                            <p:childTnLst>
                              <p:par>
                                <p:cTn id="19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50"/>
                            </p:stCondLst>
                            <p:childTnLst>
                              <p:par>
                                <p:cTn id="2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27" grpId="0" animBg="1"/>
      <p:bldP spid="27" grpId="1" animBg="1"/>
      <p:bldP spid="27" grpId="2" animBg="1"/>
      <p:bldP spid="27" grpId="3" animBg="1"/>
      <p:bldP spid="27" grpId="4" animBg="1"/>
      <p:bldP spid="32" grpId="0" animBg="1"/>
      <p:bldP spid="32" grpId="1" animBg="1"/>
      <p:bldP spid="32" grpId="2" animBg="1"/>
      <p:bldP spid="32" grpId="3" animBg="1"/>
      <p:bldP spid="32" grpId="4" animBg="1"/>
      <p:bldP spid="37" grpId="0" animBg="1"/>
      <p:bldP spid="37" grpId="1" animBg="1"/>
      <p:bldP spid="37" grpId="2" animBg="1"/>
      <p:bldP spid="37" grpId="3" animBg="1"/>
      <p:bldP spid="37" grpId="4" animBg="1"/>
      <p:bldP spid="43" grpId="0" animBg="1"/>
      <p:bldP spid="43" grpId="1" animBg="1"/>
      <p:bldP spid="43" grpId="2" animBg="1"/>
      <p:bldP spid="43" grpId="3" animBg="1"/>
      <p:bldP spid="43" grpId="4" animBg="1"/>
      <p:bldP spid="47" grpId="0" animBg="1"/>
      <p:bldP spid="48" grpId="0"/>
      <p:bldP spid="56" grpId="0" animBg="1"/>
      <p:bldP spid="57" grpId="0"/>
      <p:bldP spid="58" grpId="0" animBg="1"/>
      <p:bldP spid="59" grpId="0"/>
      <p:bldP spid="64" grpId="0" animBg="1"/>
      <p:bldP spid="65" grpId="0"/>
      <p:bldP spid="68" grpId="0" animBg="1"/>
      <p:bldP spid="69" grpId="0"/>
      <p:bldP spid="35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052513"/>
            <a:ext cx="10728325" cy="1824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spcBef>
                <a:spcPts val="500"/>
              </a:spcBef>
            </a:pPr>
            <a:r>
              <a:rPr lang="zh-CN" altLang="en-US" sz="2800" b="1" dirty="0">
                <a:latin typeface="+mj-ea"/>
                <a:ea typeface="+mj-ea"/>
              </a:rPr>
              <a:t>磁盘组织</a:t>
            </a:r>
            <a:endParaRPr lang="en-US" altLang="zh-CN" sz="2800" b="1" dirty="0">
              <a:latin typeface="+mj-ea"/>
              <a:ea typeface="+mj-ea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sz="2400" b="1" dirty="0">
                <a:latin typeface="+mj-ea"/>
                <a:ea typeface="+mj-ea"/>
              </a:rPr>
              <a:t>    </a:t>
            </a:r>
            <a:r>
              <a:rPr lang="zh-CN" altLang="en-US" sz="2400" dirty="0">
                <a:latin typeface="+mj-ea"/>
                <a:ea typeface="+mj-ea"/>
              </a:rPr>
              <a:t>磁道：每个记录面划分为许多个同心圆，每个同心圆轨迹称为一个磁道</a:t>
            </a:r>
            <a:endParaRPr lang="en-US" altLang="zh-CN" sz="2400" dirty="0">
              <a:latin typeface="+mj-ea"/>
              <a:ea typeface="+mj-ea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sz="2400" dirty="0">
                <a:latin typeface="+mj-ea"/>
                <a:ea typeface="+mj-ea"/>
              </a:rPr>
              <a:t>    扇区：每个磁道被分成若干大小相同的圆弧</a:t>
            </a:r>
            <a:r>
              <a:rPr lang="en-US" altLang="zh-CN" sz="2400" dirty="0">
                <a:latin typeface="+mj-ea"/>
                <a:ea typeface="+mj-ea"/>
              </a:rPr>
              <a:t>(</a:t>
            </a:r>
            <a:r>
              <a:rPr lang="zh-CN" altLang="en-US" sz="2400" dirty="0">
                <a:latin typeface="+mj-ea"/>
                <a:ea typeface="+mj-ea"/>
              </a:rPr>
              <a:t>段</a:t>
            </a:r>
            <a:r>
              <a:rPr lang="en-US" altLang="zh-CN" sz="2400" dirty="0">
                <a:latin typeface="+mj-ea"/>
                <a:ea typeface="+mj-ea"/>
              </a:rPr>
              <a:t>)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sz="2400" dirty="0">
                <a:latin typeface="+mj-ea"/>
                <a:ea typeface="+mj-ea"/>
              </a:rPr>
              <a:t>    柱面：多个盘面上位于同一半径的磁道构成的一个圆柱</a:t>
            </a:r>
            <a:endParaRPr lang="en-US" altLang="zh-CN" sz="2400" dirty="0"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95206" y="3159022"/>
            <a:ext cx="4857752" cy="2862266"/>
            <a:chOff x="2743200" y="1809750"/>
            <a:chExt cx="6400800" cy="3981450"/>
          </a:xfrm>
        </p:grpSpPr>
        <p:pic>
          <p:nvPicPr>
            <p:cNvPr id="13" name="图片 6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43200" y="1809750"/>
              <a:ext cx="6400800" cy="398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Group 139"/>
            <p:cNvGrpSpPr>
              <a:grpSpLocks/>
            </p:cNvGrpSpPr>
            <p:nvPr/>
          </p:nvGrpSpPr>
          <p:grpSpPr bwMode="auto">
            <a:xfrm>
              <a:off x="4613275" y="2419350"/>
              <a:ext cx="1230313" cy="2647950"/>
              <a:chOff x="2906" y="1632"/>
              <a:chExt cx="775" cy="1668"/>
            </a:xfrm>
          </p:grpSpPr>
          <p:sp>
            <p:nvSpPr>
              <p:cNvPr id="15" name="Oval 140"/>
              <p:cNvSpPr>
                <a:spLocks noChangeArrowheads="1"/>
              </p:cNvSpPr>
              <p:nvPr/>
            </p:nvSpPr>
            <p:spPr bwMode="auto">
              <a:xfrm>
                <a:off x="2906" y="2130"/>
                <a:ext cx="768" cy="192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Oval 141"/>
              <p:cNvSpPr>
                <a:spLocks noChangeArrowheads="1"/>
              </p:cNvSpPr>
              <p:nvPr/>
            </p:nvSpPr>
            <p:spPr bwMode="auto">
              <a:xfrm>
                <a:off x="2913" y="2610"/>
                <a:ext cx="768" cy="192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Oval 142"/>
              <p:cNvSpPr>
                <a:spLocks noChangeArrowheads="1"/>
              </p:cNvSpPr>
              <p:nvPr/>
            </p:nvSpPr>
            <p:spPr bwMode="auto">
              <a:xfrm>
                <a:off x="2912" y="3108"/>
                <a:ext cx="768" cy="192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143"/>
              <p:cNvSpPr>
                <a:spLocks noChangeShapeType="1"/>
              </p:cNvSpPr>
              <p:nvPr/>
            </p:nvSpPr>
            <p:spPr bwMode="auto">
              <a:xfrm>
                <a:off x="2907" y="1728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144"/>
              <p:cNvSpPr>
                <a:spLocks noChangeShapeType="1"/>
              </p:cNvSpPr>
              <p:nvPr/>
            </p:nvSpPr>
            <p:spPr bwMode="auto">
              <a:xfrm>
                <a:off x="3678" y="1728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Oval 145"/>
              <p:cNvSpPr>
                <a:spLocks noChangeArrowheads="1"/>
              </p:cNvSpPr>
              <p:nvPr/>
            </p:nvSpPr>
            <p:spPr bwMode="auto">
              <a:xfrm>
                <a:off x="2907" y="1632"/>
                <a:ext cx="768" cy="192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54697" y="3157119"/>
            <a:ext cx="2776018" cy="287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</p:pic>
      <p:grpSp>
        <p:nvGrpSpPr>
          <p:cNvPr id="4" name="组合 3"/>
          <p:cNvGrpSpPr/>
          <p:nvPr/>
        </p:nvGrpSpPr>
        <p:grpSpPr>
          <a:xfrm>
            <a:off x="910630" y="3460899"/>
            <a:ext cx="1832099" cy="589244"/>
            <a:chOff x="1365044" y="3862688"/>
            <a:chExt cx="1832099" cy="589244"/>
          </a:xfrm>
        </p:grpSpPr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2187495" y="4089988"/>
              <a:ext cx="1009648" cy="361944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none" w="med" len="lg"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365044" y="3862688"/>
              <a:ext cx="865847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defTabSz="762000" eaLnBrk="0" hangingPunct="0">
                <a:lnSpc>
                  <a:spcPct val="100000"/>
                </a:lnSpc>
                <a:spcBef>
                  <a:spcPts val="0"/>
                </a:spcBef>
              </a:pPr>
              <a:r>
                <a:rPr kumimoji="1" lang="zh-CN" altLang="en-US" sz="2400" b="1" dirty="0">
                  <a:solidFill>
                    <a:srgbClr val="C00000"/>
                  </a:solidFill>
                  <a:latin typeface="+mn-ea"/>
                  <a:ea typeface="+mn-ea"/>
                </a:rPr>
                <a:t>磁道</a:t>
              </a:r>
              <a:endParaRPr kumimoji="1" lang="zh-CN" altLang="en-US" sz="2000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82242" y="5002543"/>
            <a:ext cx="1907884" cy="472940"/>
            <a:chOff x="1432135" y="5166312"/>
            <a:chExt cx="1907884" cy="472940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 flipV="1">
              <a:off x="2268449" y="5166312"/>
              <a:ext cx="1071570" cy="257164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none" w="med" len="lg"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1432135" y="5176945"/>
              <a:ext cx="900112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defTabSz="762000" eaLnBrk="0" hangingPunct="0">
                <a:lnSpc>
                  <a:spcPct val="100000"/>
                </a:lnSpc>
                <a:spcBef>
                  <a:spcPts val="0"/>
                </a:spcBef>
              </a:pPr>
              <a:r>
                <a:rPr kumimoji="1" lang="zh-CN" altLang="en-US" sz="2400" dirty="0">
                  <a:solidFill>
                    <a:srgbClr val="C00000"/>
                  </a:solidFill>
                  <a:latin typeface="+mn-ea"/>
                  <a:ea typeface="+mn-ea"/>
                </a:rPr>
                <a:t>扇区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99462" y="4109026"/>
            <a:ext cx="2643592" cy="1733907"/>
            <a:chOff x="8527050" y="4109026"/>
            <a:chExt cx="2643592" cy="1733907"/>
          </a:xfrm>
        </p:grpSpPr>
        <p:sp>
          <p:nvSpPr>
            <p:cNvPr id="27" name="Line 12"/>
            <p:cNvSpPr>
              <a:spLocks noChangeShapeType="1"/>
            </p:cNvSpPr>
            <p:nvPr/>
          </p:nvSpPr>
          <p:spPr bwMode="auto">
            <a:xfrm flipH="1" flipV="1">
              <a:off x="8527050" y="4109026"/>
              <a:ext cx="1752600" cy="15240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none" w="med" len="lg"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10127654" y="5380626"/>
              <a:ext cx="1042988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defTabSz="762000" eaLnBrk="0" hangingPunct="0">
                <a:lnSpc>
                  <a:spcPct val="100000"/>
                </a:lnSpc>
                <a:spcBef>
                  <a:spcPts val="0"/>
                </a:spcBef>
              </a:pPr>
              <a:r>
                <a:rPr kumimoji="1" lang="zh-CN" altLang="en-GB" sz="2400" dirty="0">
                  <a:solidFill>
                    <a:srgbClr val="C00000"/>
                  </a:solidFill>
                  <a:latin typeface="+mn-ea"/>
                  <a:ea typeface="+mn-ea"/>
                </a:rPr>
                <a:t>柱面</a:t>
              </a:r>
              <a:endParaRPr kumimoji="1" lang="zh-CN" altLang="en-US" sz="2400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154547" y="9690"/>
            <a:ext cx="103691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6.3.3 </a:t>
            </a:r>
            <a:r>
              <a:rPr lang="zh-CN" altLang="en-US" dirty="0"/>
              <a:t>磁盘的工作原理</a:t>
            </a:r>
          </a:p>
        </p:txBody>
      </p:sp>
    </p:spTree>
    <p:extLst>
      <p:ext uri="{BB962C8B-B14F-4D97-AF65-F5344CB8AC3E}">
        <p14:creationId xmlns:p14="http://schemas.microsoft.com/office/powerpoint/2010/main" val="3635618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06" y="3501008"/>
            <a:ext cx="2177078" cy="13606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58880" y="5085728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34944" y="5085728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11008" y="5085728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87072" y="5085728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63136" y="5085728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552815" y="5085728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128879" y="5085728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6240447" y="4818904"/>
            <a:ext cx="48245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10406" y="5949824"/>
            <a:ext cx="48545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240447" y="5036580"/>
            <a:ext cx="482453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240447" y="5286512"/>
            <a:ext cx="48245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223391" y="5517776"/>
            <a:ext cx="48415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223391" y="5733800"/>
            <a:ext cx="48415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034160" y="4679080"/>
            <a:ext cx="1396911" cy="45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/>
              <a:t>石墨保护层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034160" y="4922924"/>
            <a:ext cx="1396911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/>
              <a:t>磁性材料区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34160" y="5166019"/>
            <a:ext cx="1396911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/>
              <a:t>铝制反光层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034160" y="5396070"/>
            <a:ext cx="1396911" cy="39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/>
              <a:t>硬质金属层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034160" y="5609898"/>
            <a:ext cx="1396911" cy="39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/>
              <a:t>保护材料层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959122" y="4019870"/>
            <a:ext cx="970587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/>
              <a:t>读写磁头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6839308" y="4556272"/>
            <a:ext cx="222533" cy="267598"/>
            <a:chOff x="5087094" y="3501008"/>
            <a:chExt cx="144016" cy="216024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087094" y="3501008"/>
              <a:ext cx="144016" cy="0"/>
            </a:xfrm>
            <a:prstGeom prst="line">
              <a:avLst/>
            </a:prstGeom>
            <a:ln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159102" y="3501008"/>
              <a:ext cx="0" cy="216024"/>
            </a:xfrm>
            <a:prstGeom prst="line">
              <a:avLst/>
            </a:prstGeom>
            <a:ln>
              <a:solidFill>
                <a:srgbClr val="0066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087094" y="3717032"/>
              <a:ext cx="144016" cy="0"/>
            </a:xfrm>
            <a:prstGeom prst="line">
              <a:avLst/>
            </a:prstGeom>
            <a:ln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直接连接符 48"/>
          <p:cNvCxnSpPr/>
          <p:nvPr/>
        </p:nvCxnSpPr>
        <p:spPr>
          <a:xfrm flipH="1" flipV="1">
            <a:off x="6269753" y="4509664"/>
            <a:ext cx="676832" cy="169416"/>
          </a:xfrm>
          <a:prstGeom prst="line">
            <a:avLst/>
          </a:prstGeom>
          <a:ln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5621681" y="4509664"/>
            <a:ext cx="648072" cy="0"/>
          </a:xfrm>
          <a:prstGeom prst="line">
            <a:avLst/>
          </a:prstGeom>
          <a:ln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520367" y="4238800"/>
            <a:ext cx="859531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0066FF"/>
                </a:solidFill>
              </a:rPr>
              <a:t>0.1~0.3μm</a:t>
            </a:r>
            <a:endParaRPr lang="zh-CN" altLang="en-US" sz="1000" dirty="0">
              <a:solidFill>
                <a:srgbClr val="0066FF"/>
              </a:solidFill>
            </a:endParaRPr>
          </a:p>
        </p:txBody>
      </p:sp>
      <p:sp>
        <p:nvSpPr>
          <p:cNvPr id="59" name="内容占位符 2"/>
          <p:cNvSpPr>
            <a:spLocks noGrp="1"/>
          </p:cNvSpPr>
          <p:nvPr/>
        </p:nvSpPr>
        <p:spPr>
          <a:xfrm>
            <a:off x="635180" y="908844"/>
            <a:ext cx="10920052" cy="5040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charset="2"/>
              <a:buChar char="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0" dirty="0"/>
          </a:p>
        </p:txBody>
      </p:sp>
      <p:sp>
        <p:nvSpPr>
          <p:cNvPr id="3" name="流程图: 联系 2"/>
          <p:cNvSpPr/>
          <p:nvPr/>
        </p:nvSpPr>
        <p:spPr>
          <a:xfrm>
            <a:off x="8053046" y="4048269"/>
            <a:ext cx="757675" cy="75767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头发</a:t>
            </a:r>
          </a:p>
        </p:txBody>
      </p:sp>
      <p:sp>
        <p:nvSpPr>
          <p:cNvPr id="64" name="流程图: 联系 63"/>
          <p:cNvSpPr/>
          <p:nvPr/>
        </p:nvSpPr>
        <p:spPr>
          <a:xfrm>
            <a:off x="9128239" y="4546768"/>
            <a:ext cx="263654" cy="2636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19356" y="4258593"/>
            <a:ext cx="466794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+mn-lt"/>
                <a:ea typeface="+mn-ea"/>
              </a:rPr>
              <a:t>烟尘</a:t>
            </a:r>
          </a:p>
        </p:txBody>
      </p:sp>
      <p:sp>
        <p:nvSpPr>
          <p:cNvPr id="13" name="云形 12"/>
          <p:cNvSpPr/>
          <p:nvPr/>
        </p:nvSpPr>
        <p:spPr>
          <a:xfrm>
            <a:off x="9727728" y="4682812"/>
            <a:ext cx="833199" cy="1366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9837348" y="4369201"/>
            <a:ext cx="607860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+mn-lt"/>
                <a:ea typeface="+mn-ea"/>
              </a:rPr>
              <a:t>手指印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023085" y="3982588"/>
                <a:ext cx="1036117" cy="2038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400" b="0" dirty="0"/>
                  <a:t>磁盘</a:t>
                </a:r>
                <a14:m>
                  <m:oMath xmlns:m="http://schemas.openxmlformats.org/officeDocument/2006/math">
                    <m:r>
                      <a:rPr lang="zh-CN" altLang="en-US" sz="1400" b="0" i="1">
                        <a:latin typeface="Cambria Math" panose="02040503050406030204" pitchFamily="18" charset="0"/>
                      </a:rPr>
                      <m:t>盘片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/>
                          <m:e/>
                          <m:e/>
                          <m:e/>
                          <m:e/>
                        </m:eqArr>
                      </m:e>
                    </m:d>
                  </m:oMath>
                </a14:m>
                <a:endParaRPr lang="zh-CN" altLang="en-US" sz="1400" b="0" i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085" y="3982588"/>
                <a:ext cx="1036117" cy="2038700"/>
              </a:xfrm>
              <a:prstGeom prst="rect">
                <a:avLst/>
              </a:prstGeom>
              <a:blipFill rotWithShape="0">
                <a:blip r:embed="rId4"/>
                <a:stretch>
                  <a:fillRect l="-10000" b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061" y="3356873"/>
            <a:ext cx="3996934" cy="342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18"/>
          <p:cNvSpPr>
            <a:spLocks noChangeArrowheads="1"/>
          </p:cNvSpPr>
          <p:nvPr/>
        </p:nvSpPr>
        <p:spPr bwMode="auto">
          <a:xfrm>
            <a:off x="1630710" y="1124864"/>
            <a:ext cx="9853358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wrap="square" lIns="432000" rIns="432000" anchor="ctr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0" dirty="0">
                <a:solidFill>
                  <a:srgbClr val="C00000"/>
                </a:solidFill>
                <a:latin typeface="+mj-lt"/>
                <a:ea typeface="+mn-ea"/>
              </a:rPr>
              <a:t>读写磁头：</a:t>
            </a:r>
            <a:r>
              <a:rPr lang="zh-CN" altLang="en-US" sz="2200" b="0" dirty="0">
                <a:latin typeface="+mj-lt"/>
                <a:ea typeface="+mn-ea"/>
              </a:rPr>
              <a:t>将</a:t>
            </a:r>
            <a:r>
              <a:rPr lang="zh-CN" altLang="en-US" sz="2200" b="0" dirty="0">
                <a:solidFill>
                  <a:srgbClr val="C00000"/>
                </a:solidFill>
                <a:latin typeface="+mj-lt"/>
                <a:ea typeface="+mn-ea"/>
              </a:rPr>
              <a:t>电脉冲信号</a:t>
            </a:r>
            <a:r>
              <a:rPr lang="zh-CN" altLang="en-US" sz="2200" b="0" dirty="0">
                <a:latin typeface="+mj-lt"/>
                <a:ea typeface="+mn-ea"/>
              </a:rPr>
              <a:t>转换成介质上的</a:t>
            </a:r>
            <a:r>
              <a:rPr lang="zh-CN" altLang="en-US" sz="2200" b="0" dirty="0">
                <a:solidFill>
                  <a:srgbClr val="C00000"/>
                </a:solidFill>
                <a:latin typeface="+mj-lt"/>
                <a:ea typeface="+mn-ea"/>
              </a:rPr>
              <a:t>磁化状态</a:t>
            </a:r>
            <a:r>
              <a:rPr lang="zh-CN" altLang="en-US" sz="2200" b="0" dirty="0">
                <a:latin typeface="+mj-lt"/>
                <a:ea typeface="+mn-ea"/>
              </a:rPr>
              <a:t>，或将介质的磁化状态</a:t>
            </a:r>
            <a:endParaRPr lang="en-US" altLang="zh-CN" sz="2200" b="0" dirty="0">
              <a:latin typeface="+mj-lt"/>
              <a:ea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2200" b="0" dirty="0">
                <a:latin typeface="+mj-lt"/>
                <a:ea typeface="+mn-ea"/>
              </a:rPr>
              <a:t>                    </a:t>
            </a:r>
            <a:r>
              <a:rPr lang="zh-CN" altLang="en-US" sz="2200" b="0" dirty="0">
                <a:latin typeface="+mj-lt"/>
                <a:ea typeface="+mn-ea"/>
              </a:rPr>
              <a:t>转换成电脉冲信号，是</a:t>
            </a:r>
            <a:r>
              <a:rPr lang="zh-CN" altLang="en-US" sz="2200" b="0" dirty="0">
                <a:solidFill>
                  <a:srgbClr val="0070C0"/>
                </a:solidFill>
                <a:latin typeface="+mj-lt"/>
                <a:ea typeface="+mn-ea"/>
              </a:rPr>
              <a:t>电磁转换</a:t>
            </a:r>
            <a:r>
              <a:rPr lang="zh-CN" altLang="en-US" sz="2200" b="0" dirty="0">
                <a:latin typeface="+mj-lt"/>
                <a:ea typeface="+mn-ea"/>
              </a:rPr>
              <a:t>的“桥梁”</a:t>
            </a:r>
            <a:endParaRPr lang="en-US" altLang="zh-CN" sz="2200" b="0" dirty="0">
              <a:latin typeface="+mj-lt"/>
              <a:ea typeface="+mn-ea"/>
            </a:endParaRPr>
          </a:p>
        </p:txBody>
      </p:sp>
      <p:pic>
        <p:nvPicPr>
          <p:cNvPr id="55" name="Picture 2" descr="http://img5.iqilu.com/c/u/2014/0110/138931244287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86" b="3511"/>
          <a:stretch/>
        </p:blipFill>
        <p:spPr bwMode="auto">
          <a:xfrm>
            <a:off x="519942" y="947601"/>
            <a:ext cx="1057531" cy="132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20"/>
          <p:cNvSpPr>
            <a:spLocks noChangeArrowheads="1"/>
          </p:cNvSpPr>
          <p:nvPr/>
        </p:nvSpPr>
        <p:spPr bwMode="auto">
          <a:xfrm>
            <a:off x="1630710" y="2276872"/>
            <a:ext cx="9853358" cy="108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200" b="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   磁盘盘片：将硬磁材料涂敷、电镀或沉积在金属或玻璃材质的基板上，是</a:t>
            </a:r>
            <a:endParaRPr lang="en-US" altLang="zh-CN" sz="2200" b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b="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                 </a:t>
            </a:r>
            <a:r>
              <a:rPr lang="zh-CN" altLang="en-US" sz="2200" b="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记录二进制信息的载体</a:t>
            </a:r>
            <a:endParaRPr lang="en-US" altLang="zh-CN" sz="2200" b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335864" y="5070"/>
            <a:ext cx="97397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6.3.3 </a:t>
            </a:r>
            <a:r>
              <a:rPr lang="zh-CN" altLang="en-US" dirty="0"/>
              <a:t>磁盘的工作原理</a:t>
            </a:r>
          </a:p>
        </p:txBody>
      </p:sp>
    </p:spTree>
    <p:extLst>
      <p:ext uri="{BB962C8B-B14F-4D97-AF65-F5344CB8AC3E}">
        <p14:creationId xmlns:p14="http://schemas.microsoft.com/office/powerpoint/2010/main" val="1206545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877E-6 1.85185E-6 L -0.06863 1.85185E-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0"/>
                            </p:stCondLst>
                            <p:childTnLst>
                              <p:par>
                                <p:cTn id="7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50"/>
                            </p:stCondLst>
                            <p:childTnLst>
                              <p:par>
                                <p:cTn id="8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"/>
                            </p:stCondLst>
                            <p:childTnLst>
                              <p:par>
                                <p:cTn id="8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4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50"/>
                            </p:stCondLst>
                            <p:childTnLst>
                              <p:par>
                                <p:cTn id="9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00"/>
                            </p:stCondLst>
                            <p:childTnLst>
                              <p:par>
                                <p:cTn id="10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850"/>
                            </p:stCondLst>
                            <p:childTnLst>
                              <p:par>
                                <p:cTn id="10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650"/>
                            </p:stCondLst>
                            <p:childTnLst>
                              <p:par>
                                <p:cTn id="1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800"/>
                            </p:stCondLst>
                            <p:childTnLst>
                              <p:par>
                                <p:cTn id="11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950"/>
                            </p:stCondLst>
                            <p:childTnLst>
                              <p:par>
                                <p:cTn id="12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100"/>
                            </p:stCondLst>
                            <p:childTnLst>
                              <p:par>
                                <p:cTn id="12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9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50"/>
                            </p:stCondLst>
                            <p:childTnLst>
                              <p:par>
                                <p:cTn id="13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200"/>
                            </p:stCondLst>
                            <p:childTnLst>
                              <p:par>
                                <p:cTn id="14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350"/>
                            </p:stCondLst>
                            <p:childTnLst>
                              <p:par>
                                <p:cTn id="14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150"/>
                            </p:stCondLst>
                            <p:childTnLst>
                              <p:par>
                                <p:cTn id="1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300"/>
                            </p:stCondLst>
                            <p:childTnLst>
                              <p:par>
                                <p:cTn id="15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450"/>
                            </p:stCondLst>
                            <p:childTnLst>
                              <p:par>
                                <p:cTn id="16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600"/>
                            </p:stCondLst>
                            <p:childTnLst>
                              <p:par>
                                <p:cTn id="16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"/>
                            </p:stCondLst>
                            <p:childTnLst>
                              <p:par>
                                <p:cTn id="1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50"/>
                            </p:stCondLst>
                            <p:childTnLst>
                              <p:par>
                                <p:cTn id="1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6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750"/>
                            </p:stCondLst>
                            <p:childTnLst>
                              <p:par>
                                <p:cTn id="1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250"/>
                            </p:stCondLst>
                            <p:childTnLst>
                              <p:par>
                                <p:cTn id="1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0" grpId="0"/>
      <p:bldP spid="30" grpId="1"/>
      <p:bldP spid="30" grpId="2"/>
      <p:bldP spid="30" grpId="3"/>
      <p:bldP spid="30" grpId="4"/>
      <p:bldP spid="31" grpId="0"/>
      <p:bldP spid="31" grpId="1"/>
      <p:bldP spid="31" grpId="2"/>
      <p:bldP spid="31" grpId="3"/>
      <p:bldP spid="31" grpId="4"/>
      <p:bldP spid="32" grpId="0"/>
      <p:bldP spid="32" grpId="1"/>
      <p:bldP spid="32" grpId="2"/>
      <p:bldP spid="32" grpId="3"/>
      <p:bldP spid="32" grpId="4"/>
      <p:bldP spid="33" grpId="0"/>
      <p:bldP spid="33" grpId="1"/>
      <p:bldP spid="33" grpId="2"/>
      <p:bldP spid="33" grpId="3"/>
      <p:bldP spid="33" grpId="4"/>
      <p:bldP spid="34" grpId="0"/>
      <p:bldP spid="34" grpId="1"/>
      <p:bldP spid="34" grpId="2"/>
      <p:bldP spid="34" grpId="3"/>
      <p:bldP spid="34" grpId="4"/>
      <p:bldP spid="29" grpId="0"/>
      <p:bldP spid="58" grpId="0"/>
      <p:bldP spid="3" grpId="0" animBg="1"/>
      <p:bldP spid="64" grpId="0" animBg="1"/>
      <p:bldP spid="12" grpId="0"/>
      <p:bldP spid="13" grpId="0" animBg="1"/>
      <p:bldP spid="50" grpId="0"/>
      <p:bldP spid="16" grpId="0"/>
      <p:bldP spid="16" grpId="1"/>
      <p:bldP spid="54" grpId="0" animBg="1"/>
      <p:bldP spid="5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797" y="3683588"/>
            <a:ext cx="1799238" cy="112452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501270" y="3422120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501269" y="3165396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495041" y="2882254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495041" y="2597468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501269" y="2329870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507497" y="2049537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04383" y="1772816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4007094" y="4998160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83158" y="4998160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59222" y="4998160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735286" y="4998160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11350" y="4998160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01029" y="4998160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77093" y="4998160"/>
            <a:ext cx="522778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3588661" y="4731336"/>
            <a:ext cx="48245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558620" y="5862256"/>
            <a:ext cx="48545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588661" y="4949012"/>
            <a:ext cx="482453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588661" y="5198944"/>
            <a:ext cx="48245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571605" y="5430208"/>
            <a:ext cx="48415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571605" y="5646232"/>
            <a:ext cx="48415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382374" y="4591512"/>
            <a:ext cx="1396911" cy="393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石墨保护层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382374" y="4835356"/>
            <a:ext cx="1396911" cy="393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磁性材料区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382374" y="5078451"/>
            <a:ext cx="1396911" cy="393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铝制反光层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382374" y="5308502"/>
            <a:ext cx="1396911" cy="39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硬质金属层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382374" y="5522330"/>
            <a:ext cx="1396911" cy="39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保护材料层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494806" y="3932302"/>
            <a:ext cx="99610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写磁头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162658" y="4502861"/>
                <a:ext cx="1331390" cy="166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800" b="0" dirty="0"/>
                  <a:t>磁盘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盘片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/>
                          <m:e/>
                          <m:e/>
                          <m:e/>
                          <m:e/>
                        </m:eqArr>
                      </m:e>
                    </m:d>
                  </m:oMath>
                </a14:m>
                <a:endParaRPr lang="zh-CN" altLang="en-US" sz="1800" b="0" i="1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58" y="4502861"/>
                <a:ext cx="1331390" cy="1662443"/>
              </a:xfrm>
              <a:prstGeom prst="rect">
                <a:avLst/>
              </a:prstGeom>
              <a:blipFill rotWithShape="0">
                <a:blip r:embed="rId4"/>
                <a:stretch>
                  <a:fillRect l="-1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8922616" y="3538831"/>
            <a:ext cx="522778" cy="144016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lt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922616" y="4259513"/>
            <a:ext cx="52277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39567" y="3212976"/>
            <a:ext cx="2100255" cy="60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+mj-lt"/>
                <a:ea typeface="+mj-ea"/>
              </a:rPr>
              <a:t>N</a:t>
            </a:r>
            <a:r>
              <a:rPr lang="zh-CN" altLang="en-US" sz="2400" b="0" dirty="0">
                <a:latin typeface="+mj-lt"/>
                <a:ea typeface="+mj-ea"/>
              </a:rPr>
              <a:t>极性，表示</a:t>
            </a:r>
            <a:r>
              <a:rPr lang="en-US" altLang="zh-CN" sz="2400" b="0" dirty="0">
                <a:latin typeface="+mj-lt"/>
                <a:ea typeface="+mj-ea"/>
              </a:rPr>
              <a:t>1</a:t>
            </a:r>
            <a:endParaRPr lang="zh-CN" altLang="en-US" sz="2400" b="0" dirty="0">
              <a:latin typeface="+mj-lt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518855" y="3969060"/>
            <a:ext cx="2048959" cy="60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+mj-lt"/>
                <a:ea typeface="+mj-ea"/>
              </a:rPr>
              <a:t>S</a:t>
            </a:r>
            <a:r>
              <a:rPr lang="zh-CN" altLang="en-US" sz="2400" b="0" dirty="0">
                <a:latin typeface="+mj-lt"/>
                <a:ea typeface="+mj-ea"/>
              </a:rPr>
              <a:t>极性，表示</a:t>
            </a:r>
            <a:r>
              <a:rPr lang="en-US" altLang="zh-CN" sz="2400" b="0" dirty="0">
                <a:latin typeface="+mj-lt"/>
                <a:ea typeface="+mj-ea"/>
              </a:rPr>
              <a:t>0</a:t>
            </a:r>
            <a:endParaRPr lang="zh-CN" altLang="en-US" sz="2400" b="0" dirty="0">
              <a:latin typeface="+mj-lt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622" y="957773"/>
            <a:ext cx="5760000" cy="648000"/>
          </a:xfrm>
          <a:prstGeom prst="rect">
            <a:avLst/>
          </a:prstGeom>
          <a:gradFill>
            <a:gsLst>
              <a:gs pos="50000">
                <a:schemeClr val="accent6">
                  <a:lumMod val="75000"/>
                </a:schemeClr>
              </a:gs>
              <a:gs pos="100000">
                <a:schemeClr val="accent6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zh-CN" altLang="en-US" b="0" dirty="0"/>
              <a:t>磁盘的基本操作 </a:t>
            </a:r>
            <a:r>
              <a:rPr lang="en-US" altLang="zh-CN" b="0" dirty="0"/>
              <a:t>—— </a:t>
            </a:r>
            <a:r>
              <a:rPr lang="zh-CN" altLang="en-US" b="0" dirty="0">
                <a:solidFill>
                  <a:srgbClr val="FFFF00"/>
                </a:solidFill>
              </a:rPr>
              <a:t>数据写入</a:t>
            </a: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162857" y="63097"/>
            <a:ext cx="103968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6.3.3 </a:t>
            </a:r>
            <a:r>
              <a:rPr lang="zh-CN" altLang="en-US" dirty="0"/>
              <a:t>磁盘的工作原理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5951190" y="1757377"/>
            <a:ext cx="58236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b="0" dirty="0">
                <a:latin typeface="+mn-ea"/>
                <a:ea typeface="+mn-ea"/>
              </a:rPr>
              <a:t>通过控制电路，驱动磁头改变盘片上磁性粒子簇的极性来写入数据</a:t>
            </a:r>
          </a:p>
        </p:txBody>
      </p:sp>
    </p:spTree>
    <p:extLst>
      <p:ext uri="{BB962C8B-B14F-4D97-AF65-F5344CB8AC3E}">
        <p14:creationId xmlns:p14="http://schemas.microsoft.com/office/powerpoint/2010/main" val="426546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3.7037E-7 L 0.0474 3.7037E-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7338E-6 -3.7037E-6 L 0.04741 -3.703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7338E-6 4.81481E-6 L 0.04741 4.81481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7222E-6 0 L 0.0474 0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7222E-6 -4.81481E-6 L 0.0474 -4.81481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7338E-6 -4.44444E-6 L 0.04741 -4.44444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4925E-6 -3.7037E-6 L 0.04741 -3.7037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867E-6 -4.44444E-6 L 0.04741 -4.44444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1 -3.7037E-6 L 0.04741 0.18334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6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1 4.81481E-6 L 0.04741 0.0372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0 L 0.04793 0.0414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06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-4.81481E-6 L 0.0474 0.04144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1 -4.44444E-6 L 0.04688 0.03912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4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1 -3.7037E-6 L 0.04689 0.04074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1 -4.44444E-6 L 0.04767 0.04051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3.7037E-7 L 0.09467 3.7037E-7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1 0.03726 L 0.09468 0.0372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93 0.04144 L 0.0952 0.04144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0.04144 L 0.09468 0.04144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3912 L 0.09416 0.03912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9 0.04074 L 0.09416 0.04074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67 0.04051 L 0.09494 0.04051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8 0.03726 L 0.09468 0.22291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2 0.04144 L 0.0952 0.0787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8 0.04144 L 0.0952 0.08288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06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16 0.03912 L 0.09416 0.08056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16 0.04074 L 0.09364 0.07986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4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94 0.04051 L 0.09442 0.08125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7 3.7037E-7 L 0.14195 3.7037E-7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2 0.0787 L 0.14247 0.0787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2 0.08288 L 0.14247 0.08288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16 0.08056 L 0.14143 0.08056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64 0.07986 L 0.14091 0.0798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42 0.08125 L 0.14169 0.08125 " pathEditMode="relative" rAng="0" ptsTypes="AA">
                                      <p:cBhvr>
                                        <p:cTn id="1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47 0.0787 L 0.14247 0.26435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47 0.08288 L 0.14247 0.12014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3 0.08056 L 0.14195 0.122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06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91 0.07986 L 0.14091 0.1213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69 0.08125 L 0.14117 0.12037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500"/>
                            </p:stCondLst>
                            <p:childTnLst>
                              <p:par>
                                <p:cTn id="1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000"/>
                            </p:stCondLst>
                            <p:childTnLst>
                              <p:par>
                                <p:cTn id="13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95 3.7037E-7 L 0.18909 3.7037E-7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47 0.12014 L 0.18961 0.12014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95 0.122 L 0.18909 0.122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91 0.1213 L 0.18805 0.1213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17 0.12037 L 0.18831 0.12037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500"/>
                            </p:stCondLst>
                            <p:childTnLst>
                              <p:par>
                                <p:cTn id="148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61 0.12014 L 0.18961 0.30579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09 0.122 L 0.18909 0.15926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05 0.1213 L 0.18857 0.16274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06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31 0.12037 L 0.18831 0.16181 " pathEditMode="relative" rAng="0" ptsTypes="AA"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0"/>
                            </p:stCondLst>
                            <p:childTnLst>
                              <p:par>
                                <p:cTn id="1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500"/>
                            </p:stCondLst>
                            <p:childTnLst>
                              <p:par>
                                <p:cTn id="16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09 3.7037E-7 L 0.23636 3.7037E-7 " pathEditMode="relative" rAng="0" ptsTypes="AA">
                                      <p:cBhvr>
                                        <p:cTn id="1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09 0.15926 L 0.23636 0.15926 " pathEditMode="relative" rAng="0" ptsTypes="AA">
                                      <p:cBhvr>
                                        <p:cTn id="1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57 0.16274 L 0.23584 0.16274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31 0.16181 L 0.23558 0.16181 " pathEditMode="relative" rAng="0" ptsTypes="AA">
                                      <p:cBhvr>
                                        <p:cTn id="1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000"/>
                            </p:stCondLst>
                            <p:childTnLst>
                              <p:par>
                                <p:cTn id="174" presetID="42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36 0.15926 L 0.23636 0.34491 " pathEditMode="relative" rAng="0" ptsTypes="AA">
                                      <p:cBhvr>
                                        <p:cTn id="1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84 0.16274 L 0.23584 0.2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58 0.16181 L 0.2361 0.20325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500"/>
                            </p:stCondLst>
                            <p:childTnLst>
                              <p:par>
                                <p:cTn id="18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000"/>
                            </p:stCondLst>
                            <p:childTnLst>
                              <p:par>
                                <p:cTn id="18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36 3.7037E-7 L 0.28363 3.7037E-7 " pathEditMode="relative" rAng="0" ptsTypes="AA">
                                      <p:cBhvr>
                                        <p:cTn id="1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84 0.2 L 0.28311 0.2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1 0.20325 L 0.28337 0.20325 " pathEditMode="relative" rAng="0" ptsTypes="AA">
                                      <p:cBhvr>
                                        <p:cTn id="1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7500"/>
                            </p:stCondLst>
                            <p:childTnLst>
                              <p:par>
                                <p:cTn id="196" presetID="42" presetClass="path" presetSubtype="0" accel="50000" decel="5000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11 0.2 L 0.28311 0.38565 " pathEditMode="relative" rAng="0" ptsTypes="AA">
                                      <p:cBhvr>
                                        <p:cTn id="1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pat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37 0.20325 L 0.28337 0.24051 " pathEditMode="relative" rAng="0" ptsTypes="AA">
                                      <p:cBhvr>
                                        <p:cTn id="1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8000"/>
                            </p:stCondLst>
                            <p:childTnLst>
                              <p:par>
                                <p:cTn id="20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8500"/>
                            </p:stCondLst>
                            <p:childTnLst>
                              <p:par>
                                <p:cTn id="20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63 3.7037E-7 L 0.32856 3.7037E-7 " pathEditMode="relative" rAng="0" ptsTypes="AA">
                                      <p:cBhvr>
                                        <p:cTn id="2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3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37 0.24051 L 0.3283 0.24051 " pathEditMode="relative" rAng="0" ptsTypes="AA">
                                      <p:cBhvr>
                                        <p:cTn id="2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9000"/>
                            </p:stCondLst>
                            <p:childTnLst>
                              <p:par>
                                <p:cTn id="214" presetID="42" presetClass="path" presetSubtype="0" accel="50000" decel="5000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83 0.24051 L 0.3283 0.42616 " pathEditMode="relative" rAng="0" ptsTypes="AA">
                                      <p:cBhvr>
                                        <p:cTn id="2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9500"/>
                            </p:stCondLst>
                            <p:childTnLst>
                              <p:par>
                                <p:cTn id="21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2" grpId="2"/>
      <p:bldP spid="22" grpId="3"/>
      <p:bldP spid="21" grpId="0"/>
      <p:bldP spid="21" grpId="1"/>
      <p:bldP spid="21" grpId="2"/>
      <p:bldP spid="21" grpId="3"/>
      <p:bldP spid="21" grpId="4"/>
      <p:bldP spid="21" grpId="5"/>
      <p:bldP spid="20" grpId="0"/>
      <p:bldP spid="20" grpId="1"/>
      <p:bldP spid="20" grpId="2"/>
      <p:bldP spid="20" grpId="3"/>
      <p:bldP spid="20" grpId="4"/>
      <p:bldP spid="20" grpId="5"/>
      <p:bldP spid="20" grpId="6"/>
      <p:bldP spid="20" grpId="7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6" grpId="0"/>
      <p:bldP spid="16" grpId="1"/>
      <p:bldP spid="16" grpId="2"/>
      <p:bldP spid="16" grpId="3"/>
      <p:bldP spid="16" grpId="4"/>
      <p:bldP spid="16" grpId="5"/>
      <p:bldP spid="16" grpId="6"/>
      <p:bldP spid="16" grpId="7"/>
      <p:bldP spid="16" grpId="8"/>
      <p:bldP spid="16" grpId="9"/>
      <p:bldP spid="16" grpId="10"/>
      <p:bldP spid="16" grpId="11"/>
      <p:bldP spid="17" grpId="0"/>
      <p:bldP spid="17" grpId="1"/>
      <p:bldP spid="17" grpId="2"/>
      <p:bldP spid="17" grpId="3"/>
      <p:bldP spid="17" grpId="4"/>
      <p:bldP spid="17" grpId="5"/>
      <p:bldP spid="17" grpId="6"/>
      <p:bldP spid="17" grpId="7"/>
      <p:bldP spid="17" grpId="8"/>
      <p:bldP spid="17" grpId="9"/>
      <p:bldP spid="17" grpId="10"/>
      <p:bldP spid="17" grpId="11"/>
      <p:bldP spid="17" grpId="12"/>
      <p:bldP spid="17" grpId="13"/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8" grpId="8"/>
      <p:bldP spid="18" grpId="9"/>
      <p:bldP spid="18" grpId="10"/>
      <p:bldP spid="18" grpId="11"/>
      <p:bldP spid="18" grpId="12"/>
      <p:bldP spid="18" grpId="13"/>
      <p:bldP spid="18" grpId="14"/>
      <p:bldP spid="18" grpId="15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838622" y="957773"/>
            <a:ext cx="5760000" cy="648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zh-CN" altLang="en-US" b="0" dirty="0"/>
              <a:t>磁盘的基本操作 </a:t>
            </a:r>
            <a:r>
              <a:rPr lang="en-US" altLang="zh-CN" b="0" dirty="0"/>
              <a:t>—— </a:t>
            </a:r>
            <a:r>
              <a:rPr lang="zh-CN" altLang="en-US" b="0" dirty="0">
                <a:solidFill>
                  <a:srgbClr val="FFFF00"/>
                </a:solidFill>
              </a:rPr>
              <a:t>数据读取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51" y="3922423"/>
            <a:ext cx="1799238" cy="112452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4108849" y="5209391"/>
            <a:ext cx="52277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84913" y="5209391"/>
            <a:ext cx="522778" cy="144016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260977" y="5209391"/>
            <a:ext cx="52277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837041" y="5209391"/>
            <a:ext cx="52277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426720" y="5209391"/>
            <a:ext cx="522778" cy="144016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7002784" y="5209391"/>
            <a:ext cx="522778" cy="144016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2" name="直接连接符 51"/>
          <p:cNvCxnSpPr/>
          <p:nvPr/>
        </p:nvCxnSpPr>
        <p:spPr>
          <a:xfrm>
            <a:off x="3114352" y="4942567"/>
            <a:ext cx="48245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3084311" y="6073487"/>
            <a:ext cx="48545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114352" y="5160243"/>
            <a:ext cx="482453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114352" y="5410175"/>
            <a:ext cx="48245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097296" y="5641439"/>
            <a:ext cx="48415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097296" y="5857463"/>
            <a:ext cx="48415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29"/>
          <p:cNvSpPr txBox="1"/>
          <p:nvPr/>
        </p:nvSpPr>
        <p:spPr>
          <a:xfrm>
            <a:off x="1908065" y="4802743"/>
            <a:ext cx="1396911" cy="393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石墨保护层</a:t>
            </a:r>
          </a:p>
        </p:txBody>
      </p:sp>
      <p:sp>
        <p:nvSpPr>
          <p:cNvPr id="59" name="文本框 30"/>
          <p:cNvSpPr txBox="1"/>
          <p:nvPr/>
        </p:nvSpPr>
        <p:spPr>
          <a:xfrm>
            <a:off x="1908065" y="5046587"/>
            <a:ext cx="1396911" cy="393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磁性材料区</a:t>
            </a:r>
          </a:p>
        </p:txBody>
      </p:sp>
      <p:sp>
        <p:nvSpPr>
          <p:cNvPr id="60" name="文本框 31"/>
          <p:cNvSpPr txBox="1"/>
          <p:nvPr/>
        </p:nvSpPr>
        <p:spPr>
          <a:xfrm>
            <a:off x="1908065" y="5289682"/>
            <a:ext cx="1396911" cy="393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铝制反光层</a:t>
            </a:r>
          </a:p>
        </p:txBody>
      </p:sp>
      <p:sp>
        <p:nvSpPr>
          <p:cNvPr id="61" name="文本框 32"/>
          <p:cNvSpPr txBox="1"/>
          <p:nvPr/>
        </p:nvSpPr>
        <p:spPr>
          <a:xfrm>
            <a:off x="1908065" y="5519733"/>
            <a:ext cx="1396911" cy="39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硬质金属层</a:t>
            </a:r>
          </a:p>
        </p:txBody>
      </p:sp>
      <p:sp>
        <p:nvSpPr>
          <p:cNvPr id="62" name="文本框 33"/>
          <p:cNvSpPr txBox="1"/>
          <p:nvPr/>
        </p:nvSpPr>
        <p:spPr>
          <a:xfrm>
            <a:off x="1908065" y="5733561"/>
            <a:ext cx="1396911" cy="39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保护材料层</a:t>
            </a:r>
          </a:p>
        </p:txBody>
      </p:sp>
      <p:sp>
        <p:nvSpPr>
          <p:cNvPr id="63" name="文本框 28"/>
          <p:cNvSpPr txBox="1"/>
          <p:nvPr/>
        </p:nvSpPr>
        <p:spPr>
          <a:xfrm>
            <a:off x="1914996" y="4143533"/>
            <a:ext cx="110573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读磁头</a:t>
            </a:r>
          </a:p>
        </p:txBody>
      </p:sp>
      <p:sp>
        <p:nvSpPr>
          <p:cNvPr id="64" name="文本框 21"/>
          <p:cNvSpPr txBox="1"/>
          <p:nvPr/>
        </p:nvSpPr>
        <p:spPr>
          <a:xfrm>
            <a:off x="3619521" y="4901568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  <a:ea typeface="+mn-ea"/>
              </a:rPr>
              <a:t>1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532785" y="5209391"/>
            <a:ext cx="522778" cy="144016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6" name="文本框 20"/>
          <p:cNvSpPr txBox="1"/>
          <p:nvPr/>
        </p:nvSpPr>
        <p:spPr>
          <a:xfrm>
            <a:off x="4182396" y="4916260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</a:t>
            </a:r>
            <a:endParaRPr lang="zh-CN" altLang="en-US" sz="2400" dirty="0"/>
          </a:p>
        </p:txBody>
      </p:sp>
      <p:sp>
        <p:nvSpPr>
          <p:cNvPr id="67" name="文本框 19"/>
          <p:cNvSpPr txBox="1"/>
          <p:nvPr/>
        </p:nvSpPr>
        <p:spPr>
          <a:xfrm>
            <a:off x="4758590" y="4901568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68" name="文本框 18"/>
          <p:cNvSpPr txBox="1"/>
          <p:nvPr/>
        </p:nvSpPr>
        <p:spPr>
          <a:xfrm>
            <a:off x="5321335" y="4917832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</a:t>
            </a:r>
            <a:endParaRPr lang="zh-CN" altLang="en-US" sz="2400" dirty="0"/>
          </a:p>
        </p:txBody>
      </p:sp>
      <p:sp>
        <p:nvSpPr>
          <p:cNvPr id="69" name="文本框 15"/>
          <p:cNvSpPr txBox="1"/>
          <p:nvPr/>
        </p:nvSpPr>
        <p:spPr>
          <a:xfrm>
            <a:off x="5908725" y="4917832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</a:t>
            </a:r>
            <a:endParaRPr lang="zh-CN" altLang="en-US" sz="2400" dirty="0"/>
          </a:p>
        </p:txBody>
      </p:sp>
      <p:sp>
        <p:nvSpPr>
          <p:cNvPr id="70" name="文本框 16"/>
          <p:cNvSpPr txBox="1"/>
          <p:nvPr/>
        </p:nvSpPr>
        <p:spPr>
          <a:xfrm>
            <a:off x="6484789" y="4902931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71" name="文本框 17"/>
          <p:cNvSpPr txBox="1"/>
          <p:nvPr/>
        </p:nvSpPr>
        <p:spPr>
          <a:xfrm>
            <a:off x="7072179" y="4899575"/>
            <a:ext cx="375423" cy="60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35"/>
              <p:cNvSpPr txBox="1"/>
              <p:nvPr/>
            </p:nvSpPr>
            <p:spPr>
              <a:xfrm>
                <a:off x="766614" y="4759535"/>
                <a:ext cx="1184555" cy="147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dirty="0">
                    <a:latin typeface="+mn-ea"/>
                    <a:ea typeface="+mn-ea"/>
                  </a:rPr>
                  <a:t>磁盘</a:t>
                </a:r>
                <a14:m>
                  <m:oMath xmlns:m="http://schemas.openxmlformats.org/officeDocument/2006/math">
                    <m:r>
                      <a:rPr lang="zh-CN" altLang="en-US" sz="1600" b="1" i="0">
                        <a:latin typeface="Cambria Math" charset="0"/>
                        <a:ea typeface="+mn-ea"/>
                      </a:rPr>
                      <m:t>盘片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eqArrPr>
                          <m:e/>
                          <m:e/>
                          <m:e/>
                          <m:e/>
                          <m:e/>
                          <m:e/>
                        </m:eqArr>
                      </m:e>
                    </m:d>
                  </m:oMath>
                </a14:m>
                <a:endParaRPr lang="zh-CN" altLang="en-US" sz="1600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2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4" y="4759535"/>
                <a:ext cx="1184555" cy="1477777"/>
              </a:xfrm>
              <a:prstGeom prst="rect">
                <a:avLst/>
              </a:prstGeom>
              <a:blipFill rotWithShape="0">
                <a:blip r:embed="rId4"/>
                <a:stretch>
                  <a:fillRect l="-10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8462042" y="3754855"/>
            <a:ext cx="522778" cy="144016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+mj-lt"/>
              <a:ea typeface="+mj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462042" y="4475537"/>
            <a:ext cx="52277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+mj-lt"/>
              <a:ea typeface="+mj-ea"/>
            </a:endParaRPr>
          </a:p>
        </p:txBody>
      </p:sp>
      <p:sp>
        <p:nvSpPr>
          <p:cNvPr id="75" name="文本框 2"/>
          <p:cNvSpPr txBox="1"/>
          <p:nvPr/>
        </p:nvSpPr>
        <p:spPr>
          <a:xfrm>
            <a:off x="9071515" y="3429000"/>
            <a:ext cx="2100255" cy="60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+mj-lt"/>
                <a:ea typeface="+mj-ea"/>
              </a:rPr>
              <a:t>N</a:t>
            </a:r>
            <a:r>
              <a:rPr lang="zh-CN" altLang="en-US" sz="2400" b="0" dirty="0">
                <a:latin typeface="+mj-lt"/>
                <a:ea typeface="+mj-ea"/>
              </a:rPr>
              <a:t>极性，表示</a:t>
            </a:r>
            <a:r>
              <a:rPr lang="en-US" altLang="zh-CN" sz="2400" b="0" dirty="0">
                <a:latin typeface="+mj-lt"/>
                <a:ea typeface="+mj-ea"/>
              </a:rPr>
              <a:t>1</a:t>
            </a:r>
            <a:endParaRPr lang="zh-CN" altLang="en-US" sz="2400" b="0" dirty="0">
              <a:latin typeface="+mj-lt"/>
              <a:ea typeface="+mj-ea"/>
            </a:endParaRPr>
          </a:p>
        </p:txBody>
      </p:sp>
      <p:sp>
        <p:nvSpPr>
          <p:cNvPr id="76" name="文本框 39"/>
          <p:cNvSpPr txBox="1"/>
          <p:nvPr/>
        </p:nvSpPr>
        <p:spPr>
          <a:xfrm>
            <a:off x="9097162" y="4130652"/>
            <a:ext cx="2048959" cy="60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+mj-lt"/>
                <a:ea typeface="+mj-ea"/>
              </a:rPr>
              <a:t>S</a:t>
            </a:r>
            <a:r>
              <a:rPr lang="zh-CN" altLang="en-US" sz="2400" b="0" dirty="0">
                <a:latin typeface="+mj-lt"/>
                <a:ea typeface="+mj-ea"/>
              </a:rPr>
              <a:t>极性，表示</a:t>
            </a:r>
            <a:r>
              <a:rPr lang="en-US" altLang="zh-CN" sz="2400" b="0" dirty="0">
                <a:latin typeface="+mj-lt"/>
                <a:ea typeface="+mj-ea"/>
              </a:rPr>
              <a:t>0</a:t>
            </a:r>
            <a:endParaRPr lang="zh-CN" altLang="en-US" sz="2400" b="0" dirty="0">
              <a:latin typeface="+mj-lt"/>
              <a:ea typeface="+mj-ea"/>
            </a:endParaRP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264613" y="37577"/>
            <a:ext cx="105111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6.3.3 </a:t>
            </a:r>
            <a:r>
              <a:rPr lang="zh-CN" altLang="en-US" dirty="0"/>
              <a:t>磁盘的工作原理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6744723" y="983647"/>
            <a:ext cx="52551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0" dirty="0">
                <a:latin typeface="+mn-ea"/>
                <a:ea typeface="+mn-ea"/>
              </a:rPr>
              <a:t>盘片上被极化的磁性粒子与磁头上的磁感应物质相互作用，在磁头上产生感应电压，进一步被转换为能够被计算机处理的二进制</a:t>
            </a:r>
            <a:r>
              <a:rPr lang="zh-CN" altLang="en-US" sz="2400" b="0">
                <a:latin typeface="+mn-ea"/>
                <a:ea typeface="+mn-ea"/>
              </a:rPr>
              <a:t>信号</a:t>
            </a:r>
            <a:endParaRPr lang="zh-CN" altLang="en-US" sz="24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47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5558E-7 4.81481E-6 L 0.0474 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18611 L -2.44824E-7 -0.00556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4.81481E-6 L 0.09467 4.81481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18496 L 0.0461 -0.1849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685E-7 -0.18704 L -2.22685E-7 -0.0013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1 -0.18496 L 0.0461 -0.2222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7 4.81481E-6 L 0.14195 4.81481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1 -0.22222 L 0.09337 -0.2222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685E-7 -0.18704 L 0.04727 -0.18704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0286E-6 -0.18496 L -2.00286E-6 0.00069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37 -0.22222 L 0.09285 -0.2636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08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7 -0.18704 L 0.04727 -0.2243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95 4.81481E-6 L 0.18909 4.81481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5 -0.26366 L 0.13999 -0.2636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7 -0.2243 L 0.09441 -0.2243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0286E-6 -0.18496 L 0.04714 -0.1849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18727 L 0.00091 -0.00162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14 -0.18496 L 0.04714 -0.2222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41 -0.2243 L 0.09389 -0.26574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08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99 -0.26366 L 0.13999 -0.30672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09 4.81481E-6 L 0.23636 4.81481E-6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18727 L 0.04819 -0.18727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14 -0.22222 L 0.09442 -0.22222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89 -0.26574 L 0.14116 -0.26574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99 -0.30672 L 0.18779 -0.30672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8736E-6 -0.18727 L 4.88736E-6 -0.00162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19 -0.18727 L 0.04819 -0.22453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42 -0.22222 L 0.09442 -0.26459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16 -0.26574 L 0.14116 -0.3088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79 -0.30672 L 0.18779 -0.34861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36 4.81481E-6 L 0.28363 4.81481E-6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79 -0.34861 L 0.23506 -0.34861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69 -0.3088 L 0.18896 -0.3088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89 -0.26366 L 0.14169 -0.26366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19 -0.22453 L 0.09546 -0.2245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8736E-6 -0.18727 L 0.04727 -0.18727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0718E-6 7.40741E-7 L 3.10718E-6 -0.18519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7 -0.18727 L 0.04727 -0.225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9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46 -0.22453 L 0.09546 -0.2669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69 -0.26366 L 0.14169 -0.30672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96 -0.3088 L 0.18896 -0.35069 " pathEditMode="relative" rAng="0" ptsTypes="AA">
                                      <p:cBhvr>
                                        <p:cTn id="1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4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06 -0.34861 L 0.23506 -0.39051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500"/>
                            </p:stCondLst>
                            <p:childTnLst>
                              <p:par>
                                <p:cTn id="1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63 4.81481E-6 L 0.33195 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3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96 -0.35069 L 0.23714 -0.35069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69 -0.30672 L 0.18987 -0.30672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3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46 -0.26597 L 0.14377 -0.26597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7 -0.22453 L 0.09545 -0.22453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0718E-6 -0.18519 L 0.04818 -0.18519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3" presetClass="pat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06 -0.39051 L 0.28324 -0.39051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0033E-7 3.7037E-6 L -0.00013 -0.18241 " pathEditMode="relative" rAng="0" ptsTypes="AA">
                                      <p:cBhvr>
                                        <p:cTn id="1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912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24 -0.39051 L 0.28324 -0.43264 " pathEditMode="relative" rAng="0" ptsTypes="AA">
                                      <p:cBhvr>
                                        <p:cTn id="1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64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14 -0.35069 L 0.23714 -0.39259 " pathEditMode="relative" rAng="0" ptsTypes="AA">
                                      <p:cBhvr>
                                        <p:cTn id="1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64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87 -0.30672 L 0.18987 -0.34861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4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7 -0.26597 L 0.14377 -0.30903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45 -0.22453 L 0.09545 -0.2669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18 -0.18519 L 0.04818 -0.22292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4" grpId="2"/>
      <p:bldP spid="64" grpId="3"/>
      <p:bldP spid="64" grpId="4"/>
      <p:bldP spid="64" grpId="5"/>
      <p:bldP spid="64" grpId="6"/>
      <p:bldP spid="64" grpId="7"/>
      <p:bldP spid="64" grpId="8"/>
      <p:bldP spid="64" grpId="9"/>
      <p:bldP spid="64" grpId="10"/>
      <p:bldP spid="64" grpId="11"/>
      <p:bldP spid="64" grpId="12"/>
      <p:bldP spid="64" grpId="13"/>
      <p:bldP spid="66" grpId="0"/>
      <p:bldP spid="66" grpId="1"/>
      <p:bldP spid="66" grpId="2"/>
      <p:bldP spid="66" grpId="3"/>
      <p:bldP spid="66" grpId="4"/>
      <p:bldP spid="66" grpId="5"/>
      <p:bldP spid="66" grpId="6"/>
      <p:bldP spid="66" grpId="7"/>
      <p:bldP spid="66" grpId="8"/>
      <p:bldP spid="66" grpId="9"/>
      <p:bldP spid="66" grpId="10"/>
      <p:bldP spid="66" grpId="11"/>
      <p:bldP spid="67" grpId="0"/>
      <p:bldP spid="67" grpId="1"/>
      <p:bldP spid="67" grpId="2"/>
      <p:bldP spid="67" grpId="3"/>
      <p:bldP spid="67" grpId="4"/>
      <p:bldP spid="67" grpId="5"/>
      <p:bldP spid="67" grpId="6"/>
      <p:bldP spid="67" grpId="7"/>
      <p:bldP spid="67" grpId="8"/>
      <p:bldP spid="67" grpId="9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  <p:bldP spid="69" grpId="0"/>
      <p:bldP spid="69" grpId="1"/>
      <p:bldP spid="69" grpId="2"/>
      <p:bldP spid="69" grpId="3"/>
      <p:bldP spid="69" grpId="4"/>
      <p:bldP spid="69" grpId="5"/>
      <p:bldP spid="70" grpId="0"/>
      <p:bldP spid="70" grpId="1"/>
      <p:bldP spid="70" grpId="2"/>
      <p:bldP spid="70" grpId="3"/>
      <p:bldP spid="71" grpId="0"/>
      <p:bldP spid="7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25"/>
          <p:cNvCxnSpPr/>
          <p:nvPr/>
        </p:nvCxnSpPr>
        <p:spPr>
          <a:xfrm flipH="1">
            <a:off x="3394906" y="2024844"/>
            <a:ext cx="936104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42678" y="1441342"/>
            <a:ext cx="0" cy="2799204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联系 6"/>
          <p:cNvSpPr/>
          <p:nvPr/>
        </p:nvSpPr>
        <p:spPr>
          <a:xfrm>
            <a:off x="1198662" y="1160748"/>
            <a:ext cx="288032" cy="288032"/>
          </a:xfrm>
          <a:prstGeom prst="flowChartConnector">
            <a:avLst/>
          </a:prstGeom>
          <a:solidFill>
            <a:srgbClr val="005BE2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342492" y="2024844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数据 11"/>
          <p:cNvSpPr/>
          <p:nvPr/>
        </p:nvSpPr>
        <p:spPr>
          <a:xfrm flipH="1" flipV="1">
            <a:off x="1481545" y="1872351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342678" y="2756125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数据 13"/>
          <p:cNvSpPr/>
          <p:nvPr/>
        </p:nvSpPr>
        <p:spPr>
          <a:xfrm flipH="1" flipV="1">
            <a:off x="1481731" y="2603632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36"/>
          <p:cNvSpPr txBox="1"/>
          <p:nvPr/>
        </p:nvSpPr>
        <p:spPr>
          <a:xfrm>
            <a:off x="1825865" y="2195572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磁盘容量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1342679" y="3496829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数据 16"/>
          <p:cNvSpPr/>
          <p:nvPr/>
        </p:nvSpPr>
        <p:spPr>
          <a:xfrm flipH="1" flipV="1">
            <a:off x="1481732" y="3344336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9"/>
          <p:cNvSpPr txBox="1"/>
          <p:nvPr/>
        </p:nvSpPr>
        <p:spPr>
          <a:xfrm>
            <a:off x="1825865" y="2951656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存取时间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1342491" y="4240546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数据 19"/>
          <p:cNvSpPr/>
          <p:nvPr/>
        </p:nvSpPr>
        <p:spPr>
          <a:xfrm flipH="1" flipV="1">
            <a:off x="1481544" y="4088053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43"/>
          <p:cNvSpPr txBox="1"/>
          <p:nvPr/>
        </p:nvSpPr>
        <p:spPr>
          <a:xfrm>
            <a:off x="1825865" y="3707740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误码率</a:t>
            </a:r>
          </a:p>
        </p:txBody>
      </p:sp>
      <p:sp>
        <p:nvSpPr>
          <p:cNvPr id="22" name="矩形 21"/>
          <p:cNvSpPr/>
          <p:nvPr/>
        </p:nvSpPr>
        <p:spPr>
          <a:xfrm>
            <a:off x="4331010" y="1038678"/>
            <a:ext cx="7092788" cy="5126626"/>
          </a:xfrm>
          <a:prstGeom prst="rect">
            <a:avLst/>
          </a:prstGeom>
          <a:solidFill>
            <a:schemeClr val="bg1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4511030" y="905804"/>
            <a:ext cx="6642429" cy="22862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  单位长度或单位面积磁表面存储的二进制信息数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914354" lvl="1" indent="-457200" algn="l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道密度（</a:t>
            </a:r>
            <a:r>
              <a:rPr lang="en-US" altLang="zh-CN" sz="2400" dirty="0">
                <a:solidFill>
                  <a:srgbClr val="800000"/>
                </a:solidFill>
                <a:latin typeface="+mj-ea"/>
                <a:ea typeface="+mj-ea"/>
              </a:rPr>
              <a:t>Track Density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）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1257209" lvl="2" indent="-342900" algn="l">
              <a:lnSpc>
                <a:spcPct val="100000"/>
              </a:lnSpc>
              <a:spcBef>
                <a:spcPts val="2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垂直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于磁道或光道方向上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单位长度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磁介质所容纳的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磁道数</a:t>
            </a:r>
            <a:endParaRPr lang="en-US" altLang="zh-CN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209" lvl="2" indent="-3429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单位：</a:t>
            </a:r>
            <a:r>
              <a:rPr lang="en-US" altLang="zh-CN" sz="2400" dirty="0" err="1">
                <a:solidFill>
                  <a:srgbClr val="800000"/>
                </a:solidFill>
                <a:latin typeface="+mj-ea"/>
                <a:ea typeface="+mj-ea"/>
              </a:rPr>
              <a:t>tpm</a:t>
            </a:r>
            <a:r>
              <a:rPr lang="en-US" altLang="zh-CN" sz="2400" dirty="0">
                <a:solidFill>
                  <a:srgbClr val="800000"/>
                </a:solidFill>
                <a:latin typeface="+mj-ea"/>
                <a:ea typeface="+mj-ea"/>
              </a:rPr>
              <a:t> 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或 </a:t>
            </a:r>
            <a:r>
              <a:rPr lang="en-US" altLang="zh-CN" sz="2400" dirty="0" err="1">
                <a:solidFill>
                  <a:srgbClr val="800000"/>
                </a:solidFill>
                <a:latin typeface="+mj-ea"/>
                <a:ea typeface="+mj-ea"/>
              </a:rPr>
              <a:t>tpi</a:t>
            </a:r>
            <a:endParaRPr lang="zh-CN" altLang="en-US" sz="2400" dirty="0">
              <a:solidFill>
                <a:srgbClr val="800000"/>
              </a:solidFill>
              <a:latin typeface="+mj-ea"/>
              <a:ea typeface="+mj-ea"/>
            </a:endParaRPr>
          </a:p>
        </p:txBody>
      </p:sp>
      <p:sp>
        <p:nvSpPr>
          <p:cNvPr id="43" name="TextBox 36"/>
          <p:cNvSpPr txBox="1"/>
          <p:nvPr/>
        </p:nvSpPr>
        <p:spPr>
          <a:xfrm>
            <a:off x="1825865" y="1505109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005BE2"/>
                </a:solidFill>
                <a:latin typeface="+mj-ea"/>
                <a:ea typeface="+mj-ea"/>
              </a:rPr>
              <a:t>记录密度</a:t>
            </a:r>
          </a:p>
        </p:txBody>
      </p:sp>
      <p:sp>
        <p:nvSpPr>
          <p:cNvPr id="44" name="流程图: 联系 20"/>
          <p:cNvSpPr/>
          <p:nvPr/>
        </p:nvSpPr>
        <p:spPr>
          <a:xfrm>
            <a:off x="3286894" y="1952836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45" y="3270926"/>
            <a:ext cx="3571237" cy="2894378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8216023" y="3676873"/>
            <a:ext cx="504056" cy="864096"/>
          </a:xfrm>
          <a:prstGeom prst="line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370570" y="17361"/>
            <a:ext cx="97930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1722033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"/>
                            </p:stCondLst>
                            <p:childTnLst>
                              <p:par>
                                <p:cTn id="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"/>
                            </p:stCondLst>
                            <p:childTnLst>
                              <p:par>
                                <p:cTn id="8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"/>
                            </p:stCondLst>
                            <p:childTnLst>
                              <p:par>
                                <p:cTn id="9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"/>
                            </p:stCondLst>
                            <p:childTnLst>
                              <p:par>
                                <p:cTn id="94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50"/>
                            </p:stCondLst>
                            <p:childTnLst>
                              <p:par>
                                <p:cTn id="1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50"/>
                            </p:stCondLst>
                            <p:childTnLst>
                              <p:par>
                                <p:cTn id="1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12" grpId="0" animBg="1"/>
      <p:bldP spid="14" grpId="0" animBg="1"/>
      <p:bldP spid="15" grpId="0"/>
      <p:bldP spid="17" grpId="0" animBg="1"/>
      <p:bldP spid="18" grpId="0"/>
      <p:bldP spid="20" grpId="0" animBg="1"/>
      <p:bldP spid="21" grpId="0"/>
      <p:bldP spid="22" grpId="0" animBg="1"/>
      <p:bldP spid="43" grpId="0"/>
      <p:bldP spid="44" grpId="0" animBg="1"/>
      <p:bldP spid="44" grpId="1" animBg="1"/>
      <p:bldP spid="44" grpId="2" animBg="1"/>
      <p:bldP spid="44" grpId="3" animBg="1"/>
      <p:bldP spid="44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03188" y="31182"/>
            <a:ext cx="2952750" cy="58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本节概要</a:t>
            </a:r>
          </a:p>
        </p:txBody>
      </p:sp>
      <p:sp>
        <p:nvSpPr>
          <p:cNvPr id="7171" name="Freeform 16"/>
          <p:cNvSpPr>
            <a:spLocks/>
          </p:cNvSpPr>
          <p:nvPr/>
        </p:nvSpPr>
        <p:spPr bwMode="auto">
          <a:xfrm>
            <a:off x="2048670" y="808039"/>
            <a:ext cx="2447925" cy="604837"/>
          </a:xfrm>
          <a:custGeom>
            <a:avLst/>
            <a:gdLst>
              <a:gd name="T0" fmla="*/ 0 w 1905"/>
              <a:gd name="T1" fmla="*/ 0 h 544"/>
              <a:gd name="T2" fmla="*/ 2147483646 w 1905"/>
              <a:gd name="T3" fmla="*/ 0 h 544"/>
              <a:gd name="T4" fmla="*/ 2147483646 w 1905"/>
              <a:gd name="T5" fmla="*/ 2147483646 h 544"/>
              <a:gd name="T6" fmla="*/ 0 w 1905"/>
              <a:gd name="T7" fmla="*/ 2147483646 h 544"/>
              <a:gd name="T8" fmla="*/ 0 w 1905"/>
              <a:gd name="T9" fmla="*/ 0 h 5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544"/>
              <a:gd name="T17" fmla="*/ 1905 w 1905"/>
              <a:gd name="T18" fmla="*/ 544 h 5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544">
                <a:moveTo>
                  <a:pt x="0" y="0"/>
                </a:moveTo>
                <a:lnTo>
                  <a:pt x="1361" y="0"/>
                </a:lnTo>
                <a:lnTo>
                  <a:pt x="1905" y="544"/>
                </a:lnTo>
                <a:lnTo>
                  <a:pt x="0" y="544"/>
                </a:lnTo>
                <a:lnTo>
                  <a:pt x="0" y="0"/>
                </a:lnTo>
                <a:close/>
              </a:path>
            </a:pathLst>
          </a:cu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2" name="Rectangle 19"/>
          <p:cNvSpPr>
            <a:spLocks noChangeArrowheads="1"/>
          </p:cNvSpPr>
          <p:nvPr/>
        </p:nvSpPr>
        <p:spPr bwMode="auto">
          <a:xfrm>
            <a:off x="2177257" y="763588"/>
            <a:ext cx="17573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Font typeface="Wingdings" charset="2"/>
              <a:buChar char="p"/>
              <a:defRPr sz="32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Font typeface="Wingdings" charset="2"/>
              <a:buChar char="n"/>
              <a:defRPr sz="28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SzPct val="80000"/>
              <a:buFont typeface="Wingdings" charset="2"/>
              <a:buChar char="l"/>
              <a:defRPr sz="24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charset="2"/>
              <a:buChar char="–"/>
              <a:defRPr sz="2000" b="1">
                <a:solidFill>
                  <a:schemeClr val="tx1"/>
                </a:solidFill>
                <a:latin typeface="Arial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Arial" charset="0"/>
                <a:ea typeface="楷体_GB2312" charset="0"/>
              </a:rPr>
              <a:t>重点内容</a:t>
            </a:r>
          </a:p>
        </p:txBody>
      </p:sp>
      <p:sp>
        <p:nvSpPr>
          <p:cNvPr id="7173" name="AutoShape 6"/>
          <p:cNvSpPr>
            <a:spLocks noChangeArrowheads="1"/>
          </p:cNvSpPr>
          <p:nvPr/>
        </p:nvSpPr>
        <p:spPr bwMode="auto">
          <a:xfrm>
            <a:off x="1991520" y="1316037"/>
            <a:ext cx="9288262" cy="2070923"/>
          </a:xfrm>
          <a:prstGeom prst="roundRect">
            <a:avLst>
              <a:gd name="adj" fmla="val 4231"/>
            </a:avLst>
          </a:prstGeom>
          <a:solidFill>
            <a:srgbClr val="EAEAEA"/>
          </a:solidFill>
          <a:ln w="25400">
            <a:solidFill>
              <a:srgbClr val="A5002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Font typeface="Wingdings" charset="2"/>
              <a:buChar char="p"/>
              <a:defRPr sz="32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Font typeface="Wingdings" charset="2"/>
              <a:buChar char="n"/>
              <a:defRPr sz="28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SzPct val="80000"/>
              <a:buFont typeface="Wingdings" charset="2"/>
              <a:buChar char="l"/>
              <a:defRPr sz="24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charset="2"/>
              <a:buChar char="–"/>
              <a:defRPr sz="2000" b="1">
                <a:solidFill>
                  <a:schemeClr val="tx1"/>
                </a:solidFill>
                <a:latin typeface="Arial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4400" b="0">
              <a:latin typeface="Arial" charset="0"/>
              <a:ea typeface="宋体" charset="-122"/>
            </a:endParaRPr>
          </a:p>
        </p:txBody>
      </p:sp>
      <p:sp>
        <p:nvSpPr>
          <p:cNvPr id="6150" name="Rectangle 28"/>
          <p:cNvSpPr>
            <a:spLocks noChangeArrowheads="1"/>
          </p:cNvSpPr>
          <p:nvPr/>
        </p:nvSpPr>
        <p:spPr bwMode="auto">
          <a:xfrm>
            <a:off x="2170907" y="1844824"/>
            <a:ext cx="7781925" cy="161582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1" algn="l" eaLnBrk="1" hangingPunct="1">
              <a:lnSpc>
                <a:spcPct val="100000"/>
              </a:lnSpc>
              <a:spcBef>
                <a:spcPts val="888"/>
              </a:spcBef>
              <a:buClr>
                <a:srgbClr val="C00000"/>
              </a:buClr>
              <a:buSzPct val="90000"/>
              <a:buFont typeface="Wingdings" charset="2"/>
              <a:buChar char="n"/>
            </a:pPr>
            <a:r>
              <a:rPr kumimoji="1" lang="en-US" altLang="zh-CN" dirty="0">
                <a:latin typeface="Times New Roman" charset="0"/>
                <a:ea typeface="华文新魏" charset="-122"/>
                <a:sym typeface="Symbol" charset="2"/>
              </a:rPr>
              <a:t>6.1 </a:t>
            </a:r>
            <a:r>
              <a:rPr kumimoji="1" lang="zh-CN" altLang="en-US" dirty="0">
                <a:latin typeface="Times New Roman" charset="0"/>
                <a:ea typeface="华文新魏" charset="-122"/>
                <a:sym typeface="Symbol" charset="2"/>
              </a:rPr>
              <a:t>概述</a:t>
            </a:r>
            <a:endParaRPr kumimoji="1" lang="en-US" altLang="zh-CN" dirty="0">
              <a:latin typeface="Times New Roman" charset="0"/>
              <a:ea typeface="华文新魏" charset="-122"/>
              <a:sym typeface="Symbol" charset="2"/>
            </a:endParaRPr>
          </a:p>
          <a:p>
            <a:pPr lvl="1" algn="l" eaLnBrk="1" hangingPunct="1">
              <a:lnSpc>
                <a:spcPct val="100000"/>
              </a:lnSpc>
              <a:spcBef>
                <a:spcPts val="888"/>
              </a:spcBef>
              <a:buClr>
                <a:srgbClr val="C00000"/>
              </a:buClr>
              <a:buSzPct val="90000"/>
              <a:buFont typeface="Wingdings" charset="2"/>
              <a:buChar char="n"/>
            </a:pPr>
            <a:r>
              <a:rPr kumimoji="1" lang="en-US" altLang="zh-CN" dirty="0">
                <a:latin typeface="Times New Roman" charset="0"/>
                <a:ea typeface="华文新魏" charset="-122"/>
                <a:sym typeface="Symbol" charset="2"/>
              </a:rPr>
              <a:t>6.2</a:t>
            </a:r>
            <a:r>
              <a:rPr kumimoji="1" lang="zh-CN" altLang="en-US" dirty="0">
                <a:latin typeface="Times New Roman" charset="0"/>
                <a:ea typeface="华文新魏" charset="-122"/>
                <a:sym typeface="Symbol" charset="2"/>
              </a:rPr>
              <a:t>  </a:t>
            </a:r>
            <a:r>
              <a:rPr kumimoji="1" lang="en-US" altLang="zh-CN" dirty="0">
                <a:latin typeface="Times New Roman" charset="0"/>
                <a:ea typeface="华文新魏" charset="-122"/>
                <a:sym typeface="Symbol" charset="2"/>
              </a:rPr>
              <a:t>I/O</a:t>
            </a:r>
            <a:r>
              <a:rPr kumimoji="1" lang="zh-CN" altLang="en-US" dirty="0">
                <a:latin typeface="Times New Roman" charset="0"/>
                <a:ea typeface="华文新魏" charset="-122"/>
                <a:sym typeface="Symbol" charset="2"/>
              </a:rPr>
              <a:t>接口</a:t>
            </a:r>
            <a:endParaRPr kumimoji="1" lang="en-US" altLang="zh-CN" dirty="0">
              <a:latin typeface="Times New Roman" charset="0"/>
              <a:ea typeface="华文新魏" charset="-122"/>
              <a:sym typeface="Symbol" charset="2"/>
            </a:endParaRPr>
          </a:p>
          <a:p>
            <a:pPr lvl="1" algn="l" eaLnBrk="1" hangingPunct="1">
              <a:lnSpc>
                <a:spcPct val="100000"/>
              </a:lnSpc>
              <a:spcBef>
                <a:spcPts val="888"/>
              </a:spcBef>
              <a:buClr>
                <a:srgbClr val="C00000"/>
              </a:buClr>
              <a:buSzPct val="90000"/>
              <a:buFont typeface="Wingdings" charset="2"/>
              <a:buChar char="n"/>
            </a:pPr>
            <a:r>
              <a:rPr kumimoji="1" lang="en-US" altLang="zh-CN" dirty="0">
                <a:latin typeface="Times New Roman" charset="0"/>
                <a:ea typeface="华文新魏" charset="-122"/>
                <a:sym typeface="Symbol" charset="2"/>
              </a:rPr>
              <a:t>6.3 </a:t>
            </a:r>
            <a:r>
              <a:rPr kumimoji="1" lang="zh-CN" altLang="en-US" dirty="0">
                <a:latin typeface="Times New Roman" charset="0"/>
                <a:ea typeface="华文新魏" charset="-122"/>
                <a:sym typeface="Symbol" charset="2"/>
              </a:rPr>
              <a:t>磁盘存储器</a:t>
            </a:r>
            <a:endParaRPr kumimoji="1" lang="en-US" altLang="zh-CN" dirty="0">
              <a:latin typeface="Times New Roman" charset="0"/>
              <a:ea typeface="华文新魏" charset="-122"/>
              <a:sym typeface="Symbol" charset="2"/>
            </a:endParaRPr>
          </a:p>
        </p:txBody>
      </p:sp>
      <p:sp>
        <p:nvSpPr>
          <p:cNvPr id="7175" name="Freeform 22"/>
          <p:cNvSpPr>
            <a:spLocks/>
          </p:cNvSpPr>
          <p:nvPr/>
        </p:nvSpPr>
        <p:spPr bwMode="auto">
          <a:xfrm>
            <a:off x="2134395" y="3753320"/>
            <a:ext cx="2447925" cy="539750"/>
          </a:xfrm>
          <a:custGeom>
            <a:avLst/>
            <a:gdLst>
              <a:gd name="T0" fmla="*/ 0 w 1905"/>
              <a:gd name="T1" fmla="*/ 0 h 544"/>
              <a:gd name="T2" fmla="*/ 2147483646 w 1905"/>
              <a:gd name="T3" fmla="*/ 0 h 544"/>
              <a:gd name="T4" fmla="*/ 2147483646 w 1905"/>
              <a:gd name="T5" fmla="*/ 2147483646 h 544"/>
              <a:gd name="T6" fmla="*/ 0 w 1905"/>
              <a:gd name="T7" fmla="*/ 2147483646 h 544"/>
              <a:gd name="T8" fmla="*/ 0 w 1905"/>
              <a:gd name="T9" fmla="*/ 0 h 5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544"/>
              <a:gd name="T17" fmla="*/ 1905 w 1905"/>
              <a:gd name="T18" fmla="*/ 544 h 5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544">
                <a:moveTo>
                  <a:pt x="0" y="0"/>
                </a:moveTo>
                <a:lnTo>
                  <a:pt x="1361" y="0"/>
                </a:lnTo>
                <a:lnTo>
                  <a:pt x="1905" y="544"/>
                </a:lnTo>
                <a:lnTo>
                  <a:pt x="0" y="544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/>
          </a:p>
        </p:txBody>
      </p:sp>
      <p:sp>
        <p:nvSpPr>
          <p:cNvPr id="7176" name="Rectangle 23"/>
          <p:cNvSpPr>
            <a:spLocks noChangeArrowheads="1"/>
          </p:cNvSpPr>
          <p:nvPr/>
        </p:nvSpPr>
        <p:spPr bwMode="auto">
          <a:xfrm>
            <a:off x="2206774" y="3716808"/>
            <a:ext cx="1612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Font typeface="Wingdings" charset="2"/>
              <a:buChar char="p"/>
              <a:defRPr sz="32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Font typeface="Wingdings" charset="2"/>
              <a:buChar char="n"/>
              <a:defRPr sz="28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SzPct val="80000"/>
              <a:buFont typeface="Wingdings" charset="2"/>
              <a:buChar char="l"/>
              <a:defRPr sz="24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charset="2"/>
              <a:buChar char="–"/>
              <a:defRPr sz="2000" b="1">
                <a:solidFill>
                  <a:schemeClr val="tx1"/>
                </a:solidFill>
                <a:latin typeface="Arial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Arial" charset="0"/>
                <a:ea typeface="楷体_GB2312" charset="0"/>
              </a:rPr>
              <a:t>基本要求</a:t>
            </a:r>
          </a:p>
        </p:txBody>
      </p:sp>
      <p:sp>
        <p:nvSpPr>
          <p:cNvPr id="7177" name="AutoShape 12"/>
          <p:cNvSpPr>
            <a:spLocks noChangeArrowheads="1"/>
          </p:cNvSpPr>
          <p:nvPr/>
        </p:nvSpPr>
        <p:spPr bwMode="auto">
          <a:xfrm>
            <a:off x="2048670" y="4237509"/>
            <a:ext cx="9231112" cy="1855787"/>
          </a:xfrm>
          <a:prstGeom prst="roundRect">
            <a:avLst>
              <a:gd name="adj" fmla="val 4296"/>
            </a:avLst>
          </a:prstGeom>
          <a:solidFill>
            <a:srgbClr val="EAEAEA"/>
          </a:solidFill>
          <a:ln w="254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Font typeface="Wingdings" charset="2"/>
              <a:buChar char="p"/>
              <a:defRPr sz="32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Font typeface="Wingdings" charset="2"/>
              <a:buChar char="n"/>
              <a:defRPr sz="28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SzPct val="80000"/>
              <a:buFont typeface="Wingdings" charset="2"/>
              <a:buChar char="l"/>
              <a:defRPr sz="24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charset="2"/>
              <a:buChar char="–"/>
              <a:defRPr sz="2000" b="1">
                <a:solidFill>
                  <a:schemeClr val="tx1"/>
                </a:solidFill>
                <a:latin typeface="Arial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4400" b="0">
              <a:latin typeface="Arial" charset="0"/>
              <a:ea typeface="宋体" charset="-122"/>
            </a:endParaRPr>
          </a:p>
        </p:txBody>
      </p:sp>
      <p:sp>
        <p:nvSpPr>
          <p:cNvPr id="6154" name="Rectangle 31"/>
          <p:cNvSpPr>
            <a:spLocks noChangeArrowheads="1"/>
          </p:cNvSpPr>
          <p:nvPr/>
        </p:nvSpPr>
        <p:spPr bwMode="auto">
          <a:xfrm>
            <a:off x="2451895" y="4296245"/>
            <a:ext cx="8827887" cy="17493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173038" indent="-173038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lnSpc>
                <a:spcPct val="130000"/>
              </a:lnSpc>
              <a:buSzPct val="90000"/>
              <a:buFont typeface="Wingdings" charset="2"/>
              <a:buChar char="n"/>
            </a:pPr>
            <a:r>
              <a:rPr kumimoji="1" lang="zh-CN" altLang="en-US" dirty="0">
                <a:latin typeface="Times New Roman" charset="0"/>
                <a:ea typeface="华文新魏" charset="-122"/>
              </a:rPr>
              <a:t>理解</a:t>
            </a:r>
            <a:r>
              <a:rPr kumimoji="1" lang="en-US" altLang="zh-CN" dirty="0">
                <a:latin typeface="Times New Roman" charset="0"/>
                <a:ea typeface="华文新魏" charset="-122"/>
              </a:rPr>
              <a:t>I/O</a:t>
            </a:r>
            <a:r>
              <a:rPr kumimoji="1" lang="zh-CN" altLang="en-US" dirty="0">
                <a:latin typeface="Times New Roman" charset="0"/>
                <a:ea typeface="华文新魏" charset="-122"/>
              </a:rPr>
              <a:t>系统的基本概念，包括</a:t>
            </a:r>
            <a:r>
              <a:rPr kumimoji="1" lang="en-US" altLang="zh-CN" dirty="0">
                <a:latin typeface="Times New Roman" charset="0"/>
                <a:ea typeface="华文新魏" charset="-122"/>
              </a:rPr>
              <a:t>I/O</a:t>
            </a:r>
            <a:r>
              <a:rPr kumimoji="1" lang="zh-CN" altLang="en-US" dirty="0">
                <a:latin typeface="Times New Roman" charset="0"/>
                <a:ea typeface="华文新魏" charset="-122"/>
              </a:rPr>
              <a:t>设备分类、</a:t>
            </a:r>
            <a:r>
              <a:rPr kumimoji="1" lang="en-US" altLang="zh-CN" dirty="0">
                <a:latin typeface="Times New Roman" charset="0"/>
                <a:ea typeface="华文新魏" charset="-122"/>
              </a:rPr>
              <a:t>I/O</a:t>
            </a:r>
            <a:r>
              <a:rPr kumimoji="1" lang="zh-CN" altLang="en-US" dirty="0">
                <a:latin typeface="Times New Roman" charset="0"/>
                <a:ea typeface="华文新魏" charset="-122"/>
              </a:rPr>
              <a:t>设备特点、</a:t>
            </a:r>
            <a:r>
              <a:rPr kumimoji="1" lang="en-US" altLang="zh-CN" dirty="0">
                <a:latin typeface="Times New Roman" charset="0"/>
                <a:ea typeface="华文新魏" charset="-122"/>
              </a:rPr>
              <a:t>I/O</a:t>
            </a:r>
            <a:r>
              <a:rPr kumimoji="1" lang="zh-CN" altLang="en-US" dirty="0">
                <a:latin typeface="Times New Roman" charset="0"/>
                <a:ea typeface="华文新魏" charset="-122"/>
              </a:rPr>
              <a:t>操作特点等</a:t>
            </a:r>
            <a:endParaRPr kumimoji="1" lang="en-US" altLang="zh-CN" dirty="0">
              <a:latin typeface="Times New Roman" charset="0"/>
              <a:ea typeface="华文新魏" charset="-122"/>
            </a:endParaRPr>
          </a:p>
          <a:p>
            <a:pPr algn="l" eaLnBrk="1" hangingPunct="1">
              <a:lnSpc>
                <a:spcPct val="130000"/>
              </a:lnSpc>
              <a:buSzPct val="90000"/>
              <a:buFont typeface="Wingdings" charset="2"/>
              <a:buChar char="n"/>
            </a:pPr>
            <a:r>
              <a:rPr kumimoji="1" lang="zh-CN" altLang="en-US" dirty="0">
                <a:latin typeface="Times New Roman" charset="0"/>
                <a:ea typeface="华文新魏" charset="-122"/>
              </a:rPr>
              <a:t>了解磁盘的工作原理，掌握磁盘的主要性能指标</a:t>
            </a:r>
            <a:endParaRPr kumimoji="1" lang="en-US" altLang="zh-CN" dirty="0">
              <a:latin typeface="Times New Roman" charset="0"/>
              <a:ea typeface="华文新魏" charset="-122"/>
            </a:endParaRPr>
          </a:p>
        </p:txBody>
      </p:sp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2207420" y="1340768"/>
            <a:ext cx="6245225" cy="54290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Font typeface="Wingdings" charset="2"/>
              <a:buChar char="p"/>
              <a:defRPr sz="32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Font typeface="Wingdings" charset="2"/>
              <a:buChar char="n"/>
              <a:defRPr sz="28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SzPct val="80000"/>
              <a:buFont typeface="Wingdings" charset="2"/>
              <a:buChar char="l"/>
              <a:defRPr sz="24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charset="2"/>
              <a:buChar char="–"/>
              <a:defRPr sz="2000" b="1">
                <a:solidFill>
                  <a:schemeClr val="tx1"/>
                </a:solidFill>
                <a:latin typeface="Arial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/>
              <a:t>第六章  外存和</a:t>
            </a:r>
            <a:r>
              <a:rPr kumimoji="1" lang="en-US" altLang="zh-CN" sz="2800" dirty="0"/>
              <a:t>I/O</a:t>
            </a:r>
            <a:r>
              <a:rPr kumimoji="1" lang="zh-CN" altLang="en-US" sz="2800" dirty="0"/>
              <a:t>系统</a:t>
            </a:r>
          </a:p>
        </p:txBody>
      </p:sp>
    </p:spTree>
    <p:extLst>
      <p:ext uri="{BB962C8B-B14F-4D97-AF65-F5344CB8AC3E}">
        <p14:creationId xmlns:p14="http://schemas.microsoft.com/office/powerpoint/2010/main" val="124467102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数据 11"/>
          <p:cNvSpPr/>
          <p:nvPr/>
        </p:nvSpPr>
        <p:spPr>
          <a:xfrm flipH="1" flipV="1">
            <a:off x="1481545" y="1872351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342492" y="2024844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286894" y="1038678"/>
            <a:ext cx="8136904" cy="5126626"/>
            <a:chOff x="3286894" y="1038678"/>
            <a:chExt cx="8136904" cy="5126626"/>
          </a:xfrm>
        </p:grpSpPr>
        <p:cxnSp>
          <p:nvCxnSpPr>
            <p:cNvPr id="29" name="直接连接符 25"/>
            <p:cNvCxnSpPr/>
            <p:nvPr/>
          </p:nvCxnSpPr>
          <p:spPr>
            <a:xfrm flipH="1">
              <a:off x="3394906" y="2024844"/>
              <a:ext cx="936104" cy="0"/>
            </a:xfrm>
            <a:prstGeom prst="line">
              <a:avLst/>
            </a:prstGeom>
            <a:ln w="12700">
              <a:solidFill>
                <a:srgbClr val="005B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4331010" y="1038678"/>
              <a:ext cx="7092788" cy="5126626"/>
            </a:xfrm>
            <a:prstGeom prst="rect">
              <a:avLst/>
            </a:prstGeom>
            <a:solidFill>
              <a:schemeClr val="bg1"/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流程图: 联系 20"/>
            <p:cNvSpPr/>
            <p:nvPr/>
          </p:nvSpPr>
          <p:spPr>
            <a:xfrm>
              <a:off x="3286894" y="1952836"/>
              <a:ext cx="144016" cy="144016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005B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BE2"/>
                </a:solidFill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1342678" y="1441342"/>
            <a:ext cx="0" cy="2799204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联系 6"/>
          <p:cNvSpPr/>
          <p:nvPr/>
        </p:nvSpPr>
        <p:spPr>
          <a:xfrm>
            <a:off x="1198662" y="1160748"/>
            <a:ext cx="288032" cy="288032"/>
          </a:xfrm>
          <a:prstGeom prst="flowChartConnector">
            <a:avLst/>
          </a:prstGeom>
          <a:solidFill>
            <a:srgbClr val="005BE2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342678" y="2756125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数据 13"/>
          <p:cNvSpPr/>
          <p:nvPr/>
        </p:nvSpPr>
        <p:spPr>
          <a:xfrm flipH="1" flipV="1">
            <a:off x="1481731" y="2603632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36"/>
          <p:cNvSpPr txBox="1"/>
          <p:nvPr/>
        </p:nvSpPr>
        <p:spPr>
          <a:xfrm>
            <a:off x="1825865" y="2195572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磁盘容量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1342679" y="3496829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数据 16"/>
          <p:cNvSpPr/>
          <p:nvPr/>
        </p:nvSpPr>
        <p:spPr>
          <a:xfrm flipH="1" flipV="1">
            <a:off x="1481732" y="3344336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9"/>
          <p:cNvSpPr txBox="1"/>
          <p:nvPr/>
        </p:nvSpPr>
        <p:spPr>
          <a:xfrm>
            <a:off x="1825865" y="2951656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存取时间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1342491" y="4240546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数据 19"/>
          <p:cNvSpPr/>
          <p:nvPr/>
        </p:nvSpPr>
        <p:spPr>
          <a:xfrm flipH="1" flipV="1">
            <a:off x="1481544" y="4088053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43"/>
          <p:cNvSpPr txBox="1"/>
          <p:nvPr/>
        </p:nvSpPr>
        <p:spPr>
          <a:xfrm>
            <a:off x="1825865" y="3707740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误码率</a:t>
            </a:r>
          </a:p>
        </p:txBody>
      </p:sp>
      <p:sp>
        <p:nvSpPr>
          <p:cNvPr id="43" name="TextBox 36"/>
          <p:cNvSpPr txBox="1"/>
          <p:nvPr/>
        </p:nvSpPr>
        <p:spPr>
          <a:xfrm>
            <a:off x="1825865" y="1505109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记录密度</a:t>
            </a:r>
          </a:p>
        </p:txBody>
      </p:sp>
      <p:sp>
        <p:nvSpPr>
          <p:cNvPr id="36" name="TextBox 7"/>
          <p:cNvSpPr txBox="1"/>
          <p:nvPr/>
        </p:nvSpPr>
        <p:spPr>
          <a:xfrm>
            <a:off x="4511030" y="761027"/>
            <a:ext cx="6642429" cy="22862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  单位长度或单位面积磁表面存储的二进制信息数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914354" lvl="1" indent="-457200" algn="l">
              <a:lnSpc>
                <a:spcPct val="100000"/>
              </a:lnSpc>
              <a:spcBef>
                <a:spcPts val="500"/>
              </a:spcBef>
              <a:buFont typeface="+mj-ea"/>
              <a:buAutoNum type="circleNumDbPlain" startAt="2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位密度（</a:t>
            </a:r>
            <a:r>
              <a:rPr lang="en-US" altLang="zh-CN" sz="2400" dirty="0">
                <a:solidFill>
                  <a:srgbClr val="800000"/>
                </a:solidFill>
                <a:latin typeface="+mj-ea"/>
                <a:ea typeface="+mj-ea"/>
              </a:rPr>
              <a:t> Bit Density 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）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1257209" lvl="2" indent="-342900" algn="l">
              <a:lnSpc>
                <a:spcPct val="100000"/>
              </a:lnSpc>
              <a:spcBef>
                <a:spcPts val="2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单位长度磁道</a:t>
            </a:r>
            <a:r>
              <a:rPr lang="zh-CN" altLang="en-US" sz="2400" dirty="0">
                <a:solidFill>
                  <a:srgbClr val="C00000"/>
                </a:solidFill>
                <a:latin typeface="+mj-ea"/>
                <a:ea typeface="+mj-ea"/>
              </a:rPr>
              <a:t>上所能记录的二进制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信息位数</a:t>
            </a:r>
            <a:endParaRPr lang="en-US" altLang="zh-CN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257209" lvl="2" indent="-3429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单位：</a:t>
            </a:r>
            <a:r>
              <a:rPr lang="en-US" altLang="zh-CN" sz="2400" dirty="0">
                <a:solidFill>
                  <a:srgbClr val="800000"/>
                </a:solidFill>
                <a:latin typeface="+mj-ea"/>
                <a:ea typeface="+mj-ea"/>
              </a:rPr>
              <a:t>bpm 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或 </a:t>
            </a:r>
            <a:r>
              <a:rPr lang="en-US" altLang="zh-CN" sz="2400" dirty="0">
                <a:solidFill>
                  <a:srgbClr val="800000"/>
                </a:solidFill>
                <a:latin typeface="+mj-ea"/>
                <a:ea typeface="+mj-ea"/>
              </a:rPr>
              <a:t>bpi</a:t>
            </a:r>
            <a:endParaRPr lang="zh-CN" altLang="en-US" sz="2400" dirty="0">
              <a:solidFill>
                <a:srgbClr val="800000"/>
              </a:solidFill>
              <a:latin typeface="+mj-ea"/>
              <a:ea typeface="+mj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58" y="3141799"/>
            <a:ext cx="3571237" cy="2894378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7708166" y="4264676"/>
            <a:ext cx="643578" cy="64357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651917" y="3208429"/>
            <a:ext cx="2756076" cy="2756072"/>
          </a:xfrm>
          <a:prstGeom prst="ellipse">
            <a:avLst/>
          </a:prstGeom>
          <a:noFill/>
          <a:ln w="444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9251847" y="3130335"/>
            <a:ext cx="2783835" cy="1929579"/>
            <a:chOff x="9147939" y="3371629"/>
            <a:chExt cx="2427887" cy="1929579"/>
          </a:xfrm>
        </p:grpSpPr>
        <p:cxnSp>
          <p:nvCxnSpPr>
            <p:cNvPr id="41" name="直接箭头连接符 40"/>
            <p:cNvCxnSpPr>
              <a:stCxn id="42" idx="1"/>
            </p:cNvCxnSpPr>
            <p:nvPr/>
          </p:nvCxnSpPr>
          <p:spPr>
            <a:xfrm flipH="1" flipV="1">
              <a:off x="9147939" y="4161447"/>
              <a:ext cx="317498" cy="174972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圆角矩形 41"/>
            <p:cNvSpPr/>
            <p:nvPr/>
          </p:nvSpPr>
          <p:spPr>
            <a:xfrm>
              <a:off x="9465438" y="3371629"/>
              <a:ext cx="2110388" cy="1929579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  <a:gs pos="45000">
                  <a:schemeClr val="bg1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zh-CN" altLang="en-US" sz="2000" b="0" dirty="0"/>
                <a:t>外圈磁道位密度低，记录信息出错概率小，常用来存储操作系统等重要信息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286894" y="4586465"/>
            <a:ext cx="4421272" cy="1218799"/>
            <a:chOff x="3182988" y="4827759"/>
            <a:chExt cx="4421272" cy="1218799"/>
          </a:xfrm>
        </p:grpSpPr>
        <p:sp>
          <p:nvSpPr>
            <p:cNvPr id="46" name="圆角矩形 45"/>
            <p:cNvSpPr/>
            <p:nvPr/>
          </p:nvSpPr>
          <p:spPr>
            <a:xfrm>
              <a:off x="3182988" y="4894430"/>
              <a:ext cx="3294122" cy="1152128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  <a:gs pos="45000">
                  <a:schemeClr val="bg1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0" dirty="0"/>
                <a:t>内圈磁道位密度高。人们所说的位密度，实际上通常指最内圈磁道的位密度</a:t>
              </a:r>
            </a:p>
          </p:txBody>
        </p:sp>
        <p:cxnSp>
          <p:nvCxnSpPr>
            <p:cNvPr id="47" name="直接箭头连接符 46"/>
            <p:cNvCxnSpPr>
              <a:stCxn id="46" idx="3"/>
              <a:endCxn id="38" idx="2"/>
            </p:cNvCxnSpPr>
            <p:nvPr/>
          </p:nvCxnSpPr>
          <p:spPr>
            <a:xfrm flipV="1">
              <a:off x="6477110" y="4827759"/>
              <a:ext cx="1127150" cy="642735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118543" y="61930"/>
            <a:ext cx="107651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1037169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"/>
                            </p:stCondLst>
                            <p:childTnLst>
                              <p:par>
                                <p:cTn id="3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"/>
                            </p:stCondLst>
                            <p:childTnLst>
                              <p:par>
                                <p:cTn id="5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"/>
                            </p:stCondLst>
                            <p:childTnLst>
                              <p:par>
                                <p:cTn id="5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8" grpId="3" animBg="1"/>
      <p:bldP spid="38" grpId="4" animBg="1"/>
      <p:bldP spid="39" grpId="0" animBg="1"/>
      <p:bldP spid="39" grpId="1" animBg="1"/>
      <p:bldP spid="39" grpId="2" animBg="1"/>
      <p:bldP spid="39" grpId="3" animBg="1"/>
      <p:bldP spid="39" grpId="4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数据 11"/>
          <p:cNvSpPr/>
          <p:nvPr/>
        </p:nvSpPr>
        <p:spPr>
          <a:xfrm flipH="1" flipV="1">
            <a:off x="1481545" y="1872351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286894" y="1038678"/>
            <a:ext cx="8136904" cy="5414658"/>
            <a:chOff x="3286894" y="1038678"/>
            <a:chExt cx="8136904" cy="5414658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3394906" y="2024844"/>
              <a:ext cx="936104" cy="0"/>
            </a:xfrm>
            <a:prstGeom prst="line">
              <a:avLst/>
            </a:prstGeom>
            <a:ln w="12700">
              <a:solidFill>
                <a:srgbClr val="005B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4331010" y="1038678"/>
              <a:ext cx="7092788" cy="5414658"/>
            </a:xfrm>
            <a:prstGeom prst="rect">
              <a:avLst/>
            </a:prstGeom>
            <a:solidFill>
              <a:schemeClr val="bg1"/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流程图: 联系 20"/>
            <p:cNvSpPr/>
            <p:nvPr/>
          </p:nvSpPr>
          <p:spPr>
            <a:xfrm>
              <a:off x="3286894" y="1952836"/>
              <a:ext cx="144016" cy="144016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005B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BE2"/>
                </a:solidFill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1342678" y="1441342"/>
            <a:ext cx="0" cy="2799204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联系 6"/>
          <p:cNvSpPr/>
          <p:nvPr/>
        </p:nvSpPr>
        <p:spPr>
          <a:xfrm>
            <a:off x="1198662" y="1160748"/>
            <a:ext cx="288032" cy="288032"/>
          </a:xfrm>
          <a:prstGeom prst="flowChartConnector">
            <a:avLst/>
          </a:prstGeom>
          <a:solidFill>
            <a:srgbClr val="005BE2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342492" y="2024844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42678" y="2756125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数据 13"/>
          <p:cNvSpPr/>
          <p:nvPr/>
        </p:nvSpPr>
        <p:spPr>
          <a:xfrm flipH="1" flipV="1">
            <a:off x="1481731" y="2603632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36"/>
          <p:cNvSpPr txBox="1"/>
          <p:nvPr/>
        </p:nvSpPr>
        <p:spPr>
          <a:xfrm>
            <a:off x="1825865" y="2195572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磁盘容量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1342679" y="3496829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数据 16"/>
          <p:cNvSpPr/>
          <p:nvPr/>
        </p:nvSpPr>
        <p:spPr>
          <a:xfrm flipH="1" flipV="1">
            <a:off x="1481732" y="3344336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9"/>
          <p:cNvSpPr txBox="1"/>
          <p:nvPr/>
        </p:nvSpPr>
        <p:spPr>
          <a:xfrm>
            <a:off x="1825865" y="2951656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存取时间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1342491" y="4240546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数据 19"/>
          <p:cNvSpPr/>
          <p:nvPr/>
        </p:nvSpPr>
        <p:spPr>
          <a:xfrm flipH="1" flipV="1">
            <a:off x="1481544" y="4088053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43"/>
          <p:cNvSpPr txBox="1"/>
          <p:nvPr/>
        </p:nvSpPr>
        <p:spPr>
          <a:xfrm>
            <a:off x="1825865" y="3707740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误码率</a:t>
            </a:r>
          </a:p>
        </p:txBody>
      </p:sp>
      <p:sp>
        <p:nvSpPr>
          <p:cNvPr id="43" name="TextBox 36"/>
          <p:cNvSpPr txBox="1"/>
          <p:nvPr/>
        </p:nvSpPr>
        <p:spPr>
          <a:xfrm>
            <a:off x="1825865" y="1505109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记录密度</a:t>
            </a:r>
          </a:p>
        </p:txBody>
      </p:sp>
      <p:sp>
        <p:nvSpPr>
          <p:cNvPr id="29" name="TextBox 7"/>
          <p:cNvSpPr txBox="1"/>
          <p:nvPr/>
        </p:nvSpPr>
        <p:spPr>
          <a:xfrm>
            <a:off x="4693724" y="1044166"/>
            <a:ext cx="6463308" cy="225702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单位长度或单位面积磁表面存储的二进制信息数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914354" lvl="1" indent="-457200" algn="l">
              <a:lnSpc>
                <a:spcPct val="100000"/>
              </a:lnSpc>
              <a:spcBef>
                <a:spcPts val="1000"/>
              </a:spcBef>
              <a:buFont typeface="+mj-ea"/>
              <a:buAutoNum type="circleNumDbPlain" startAt="3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面密度（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Surface Density</a:t>
            </a: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）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1257209" lvl="2" indent="-342900" algn="l">
              <a:lnSpc>
                <a:spcPct val="100000"/>
              </a:lnSpc>
              <a:spcBef>
                <a:spcPts val="2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单位面积</a:t>
            </a: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上记录的二进制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信息位数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257209" lvl="2" indent="-3429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单位：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bpm</a:t>
            </a:r>
            <a:r>
              <a:rPr lang="en-US" altLang="zh-CN" sz="2400" baseline="30000" dirty="0">
                <a:solidFill>
                  <a:srgbClr val="800000"/>
                </a:solidFill>
                <a:latin typeface="+mn-ea"/>
                <a:ea typeface="+mn-ea"/>
              </a:rPr>
              <a:t>2 </a:t>
            </a: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或 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bpi</a:t>
            </a:r>
            <a:r>
              <a:rPr lang="en-US" altLang="zh-CN" sz="2400" baseline="30000" dirty="0">
                <a:solidFill>
                  <a:srgbClr val="800000"/>
                </a:solidFill>
                <a:latin typeface="+mn-ea"/>
                <a:ea typeface="+mn-ea"/>
              </a:rPr>
              <a:t>2</a:t>
            </a:r>
          </a:p>
          <a:p>
            <a:pPr marL="1257209" lvl="2" indent="-3429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面密度</a:t>
            </a:r>
            <a:r>
              <a:rPr lang="en-US" altLang="zh-CN" sz="2400" dirty="0">
                <a:solidFill>
                  <a:srgbClr val="0070C0"/>
                </a:solidFill>
                <a:latin typeface="+mn-ea"/>
                <a:ea typeface="+mn-ea"/>
              </a:rPr>
              <a:t>=</a:t>
            </a: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道密度</a:t>
            </a:r>
            <a:r>
              <a:rPr lang="en-US" altLang="zh-CN" sz="2400" dirty="0">
                <a:solidFill>
                  <a:srgbClr val="0070C0"/>
                </a:solidFill>
                <a:latin typeface="+mn-ea"/>
                <a:ea typeface="+mn-ea"/>
              </a:rPr>
              <a:t>×</a:t>
            </a:r>
            <a:r>
              <a:rPr lang="zh-CN" altLang="en-US" sz="2400" dirty="0">
                <a:solidFill>
                  <a:srgbClr val="0070C0"/>
                </a:solidFill>
                <a:latin typeface="+mn-ea"/>
                <a:ea typeface="+mn-ea"/>
              </a:rPr>
              <a:t>位密度</a:t>
            </a:r>
            <a:endParaRPr lang="en-US" altLang="zh-CN" sz="24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90" y="3378938"/>
            <a:ext cx="3571237" cy="2894378"/>
          </a:xfrm>
          <a:prstGeom prst="rect">
            <a:avLst/>
          </a:prstGeom>
        </p:spPr>
      </p:pic>
      <p:sp>
        <p:nvSpPr>
          <p:cNvPr id="31" name="空心弧 30"/>
          <p:cNvSpPr/>
          <p:nvPr/>
        </p:nvSpPr>
        <p:spPr>
          <a:xfrm rot="6553335">
            <a:off x="7293982" y="3809866"/>
            <a:ext cx="1588152" cy="1703370"/>
          </a:xfrm>
          <a:prstGeom prst="blockArc">
            <a:avLst>
              <a:gd name="adj1" fmla="val 9650190"/>
              <a:gd name="adj2" fmla="val 11629665"/>
              <a:gd name="adj3" fmla="val 37332"/>
            </a:avLst>
          </a:prstGeom>
          <a:pattFill prst="pct7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154547" y="19911"/>
            <a:ext cx="107291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2125181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"/>
                            </p:stCondLst>
                            <p:childTnLst>
                              <p:par>
                                <p:cTn id="3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"/>
                            </p:stCondLst>
                            <p:childTnLst>
                              <p:par>
                                <p:cTn id="37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1" grpId="3" animBg="1"/>
      <p:bldP spid="31" grpId="4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270000" y="1557338"/>
            <a:ext cx="10920413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defTabSz="717550">
              <a:spcBef>
                <a:spcPct val="0"/>
              </a:spcBef>
              <a:buNone/>
            </a:pPr>
            <a:r>
              <a:rPr lang="zh-CN" altLang="en-US" sz="2400" b="1" dirty="0">
                <a:latin typeface="+mj-ea"/>
                <a:ea typeface="+mj-ea"/>
              </a:rPr>
              <a:t>提高盘片上的信息记录密度</a:t>
            </a:r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面密度！</a:t>
            </a:r>
          </a:p>
          <a:p>
            <a:pPr marL="625475" lvl="1" indent="-266700" defTabSz="717550">
              <a:spcBef>
                <a:spcPct val="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+mj-ea"/>
                <a:ea typeface="+mj-ea"/>
              </a:rPr>
              <a:t>提高道密度：</a:t>
            </a:r>
            <a:r>
              <a:rPr lang="zh-CN" altLang="en-US" sz="2400" dirty="0">
                <a:latin typeface="+mj-ea"/>
                <a:ea typeface="+mj-ea"/>
              </a:rPr>
              <a:t>增加磁道数目</a:t>
            </a:r>
            <a:endParaRPr lang="en-US" altLang="zh-CN" sz="2400" dirty="0">
              <a:latin typeface="+mj-ea"/>
              <a:ea typeface="+mj-ea"/>
            </a:endParaRPr>
          </a:p>
          <a:p>
            <a:pPr marL="625475" lvl="1" indent="-266700" defTabSz="717550">
              <a:spcBef>
                <a:spcPct val="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+mj-ea"/>
                <a:ea typeface="+mj-ea"/>
              </a:rPr>
              <a:t>提高平均位密度：</a:t>
            </a:r>
            <a:r>
              <a:rPr lang="zh-CN" altLang="en-US" sz="2400" dirty="0">
                <a:solidFill>
                  <a:srgbClr val="000000"/>
                </a:solidFill>
                <a:latin typeface="+mj-ea"/>
                <a:ea typeface="+mj-ea"/>
              </a:rPr>
              <a:t>不同磁道的扇区数不同，增加总</a:t>
            </a:r>
            <a:r>
              <a:rPr lang="zh-CN" altLang="en-US" sz="2400" dirty="0">
                <a:latin typeface="+mj-ea"/>
                <a:ea typeface="+mj-ea"/>
              </a:rPr>
              <a:t>扇区数</a:t>
            </a:r>
            <a:endParaRPr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6869" name="Text Box 21"/>
          <p:cNvSpPr txBox="1">
            <a:spLocks noChangeArrowheads="1"/>
          </p:cNvSpPr>
          <p:nvPr/>
        </p:nvSpPr>
        <p:spPr bwMode="auto">
          <a:xfrm>
            <a:off x="1486694" y="5445224"/>
            <a:ext cx="43790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0" dirty="0">
                <a:latin typeface="+mj-ea"/>
                <a:ea typeface="+mj-ea"/>
                <a:cs typeface="黑体"/>
              </a:rPr>
              <a:t>早期磁盘所有磁道上的扇区数相同，位密度不相同，内道上的位密度比外道位密度高</a:t>
            </a:r>
          </a:p>
        </p:txBody>
      </p:sp>
      <p:sp>
        <p:nvSpPr>
          <p:cNvPr id="36870" name="Text Box 22"/>
          <p:cNvSpPr txBox="1">
            <a:spLocks noChangeArrowheads="1"/>
          </p:cNvSpPr>
          <p:nvPr/>
        </p:nvSpPr>
        <p:spPr bwMode="auto">
          <a:xfrm>
            <a:off x="6341955" y="5445224"/>
            <a:ext cx="46857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0" dirty="0">
                <a:latin typeface="+mj-ea"/>
                <a:ea typeface="+mj-ea"/>
                <a:cs typeface="黑体"/>
              </a:rPr>
              <a:t>现代磁盘磁道上的位密度相同，故外道上的扇区数比内道的扇区数多，使整个磁盘的容量提高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671444" y="2780928"/>
            <a:ext cx="7096170" cy="2713078"/>
            <a:chOff x="1918742" y="2864549"/>
            <a:chExt cx="7096170" cy="2713078"/>
          </a:xfrm>
        </p:grpSpPr>
        <p:pic>
          <p:nvPicPr>
            <p:cNvPr id="8" name="Picture 4" descr="plat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42" y="3056830"/>
              <a:ext cx="2469849" cy="2382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3844519" y="3087894"/>
              <a:ext cx="954543" cy="341106"/>
              <a:chOff x="1860" y="1062"/>
              <a:chExt cx="724" cy="282"/>
            </a:xfrm>
          </p:grpSpPr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 flipH="1">
                <a:off x="1860" y="1062"/>
                <a:ext cx="204" cy="282"/>
              </a:xfrm>
              <a:prstGeom prst="line">
                <a:avLst/>
              </a:prstGeom>
              <a:noFill/>
              <a:ln w="28575">
                <a:solidFill>
                  <a:srgbClr val="080808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2058" y="1062"/>
                <a:ext cx="526" cy="0"/>
              </a:xfrm>
              <a:prstGeom prst="line">
                <a:avLst/>
              </a:prstGeom>
              <a:noFill/>
              <a:ln w="28575">
                <a:solidFill>
                  <a:srgbClr val="080808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</p:grp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4943078" y="2864549"/>
              <a:ext cx="64807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54013" indent="-354013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l" eaLnBrk="1" hangingPunct="1"/>
              <a:r>
                <a:rPr lang="zh-CN" altLang="en-US" sz="2000" dirty="0">
                  <a:latin typeface="+mn-ea"/>
                  <a:ea typeface="+mn-ea"/>
                </a:rPr>
                <a:t>扇区</a:t>
              </a:r>
              <a:endParaRPr lang="en-US" altLang="zh-CN" sz="2000" b="1" dirty="0">
                <a:latin typeface="+mn-ea"/>
                <a:ea typeface="+mn-ea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5087094" y="5085184"/>
              <a:ext cx="83851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54013" indent="-354013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defTabSz="941388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zh-CN" altLang="en-US" sz="2000" dirty="0">
                  <a:latin typeface="+mn-ea"/>
                  <a:ea typeface="+mn-ea"/>
                </a:rPr>
                <a:t>磁道</a:t>
              </a:r>
              <a:endParaRPr lang="en-US" altLang="zh-CN" sz="2000" b="1" dirty="0">
                <a:latin typeface="+mn-ea"/>
                <a:ea typeface="+mn-ea"/>
              </a:endParaRPr>
            </a:p>
          </p:txBody>
        </p: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4046855" y="4869160"/>
              <a:ext cx="1040239" cy="463274"/>
              <a:chOff x="1734" y="2658"/>
              <a:chExt cx="789" cy="383"/>
            </a:xfrm>
          </p:grpSpPr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 flipH="1" flipV="1">
                <a:off x="1734" y="2658"/>
                <a:ext cx="336" cy="383"/>
              </a:xfrm>
              <a:prstGeom prst="line">
                <a:avLst/>
              </a:prstGeom>
              <a:noFill/>
              <a:ln w="28575">
                <a:solidFill>
                  <a:srgbClr val="080808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>
                <a:off x="2076" y="3036"/>
                <a:ext cx="447" cy="0"/>
              </a:xfrm>
              <a:prstGeom prst="line">
                <a:avLst/>
              </a:prstGeom>
              <a:noFill/>
              <a:ln w="28575">
                <a:solidFill>
                  <a:srgbClr val="080808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</p:grpSp>
        <p:pic>
          <p:nvPicPr>
            <p:cNvPr id="18" name="Picture 14" descr="Zones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62" y="3057529"/>
              <a:ext cx="2415650" cy="2357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15"/>
            <p:cNvGrpSpPr>
              <a:grpSpLocks/>
            </p:cNvGrpSpPr>
            <p:nvPr/>
          </p:nvGrpSpPr>
          <p:grpSpPr bwMode="auto">
            <a:xfrm flipH="1">
              <a:off x="5663158" y="3115149"/>
              <a:ext cx="1214521" cy="529875"/>
              <a:chOff x="1860" y="1062"/>
              <a:chExt cx="645" cy="282"/>
            </a:xfrm>
          </p:grpSpPr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 flipH="1">
                <a:off x="1860" y="1062"/>
                <a:ext cx="204" cy="282"/>
              </a:xfrm>
              <a:prstGeom prst="line">
                <a:avLst/>
              </a:prstGeom>
              <a:noFill/>
              <a:ln w="28575">
                <a:solidFill>
                  <a:srgbClr val="080808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2058" y="1062"/>
                <a:ext cx="447" cy="0"/>
              </a:xfrm>
              <a:prstGeom prst="line">
                <a:avLst/>
              </a:prstGeom>
              <a:noFill/>
              <a:ln w="28575">
                <a:solidFill>
                  <a:srgbClr val="080808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</p:grp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 flipH="1">
              <a:off x="5961823" y="4856777"/>
              <a:ext cx="900485" cy="463274"/>
              <a:chOff x="1734" y="2658"/>
              <a:chExt cx="789" cy="383"/>
            </a:xfrm>
          </p:grpSpPr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 flipH="1" flipV="1">
                <a:off x="1734" y="2658"/>
                <a:ext cx="336" cy="383"/>
              </a:xfrm>
              <a:prstGeom prst="line">
                <a:avLst/>
              </a:prstGeom>
              <a:noFill/>
              <a:ln w="28575">
                <a:solidFill>
                  <a:srgbClr val="080808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2076" y="3036"/>
                <a:ext cx="447" cy="0"/>
              </a:xfrm>
              <a:prstGeom prst="line">
                <a:avLst/>
              </a:prstGeom>
              <a:noFill/>
              <a:ln w="28575">
                <a:solidFill>
                  <a:srgbClr val="080808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838622" y="957773"/>
            <a:ext cx="5760000" cy="540000"/>
          </a:xfrm>
          <a:prstGeom prst="rect">
            <a:avLst/>
          </a:prstGeom>
          <a:gradFill>
            <a:gsLst>
              <a:gs pos="50000">
                <a:schemeClr val="accent6">
                  <a:lumMod val="75000"/>
                </a:schemeClr>
              </a:gs>
              <a:gs pos="100000">
                <a:schemeClr val="accent6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如何增大磁盘的片上容量？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246749" y="31893"/>
            <a:ext cx="100249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568687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  <p:bldP spid="368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4331010" y="1038678"/>
            <a:ext cx="7092788" cy="5126626"/>
          </a:xfrm>
          <a:prstGeom prst="rect">
            <a:avLst/>
          </a:prstGeom>
          <a:solidFill>
            <a:schemeClr val="bg1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4511030" y="1052736"/>
            <a:ext cx="6840141" cy="42267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磁表面存储器所能记录的二进制信息总量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800054" lvl="1" indent="-342900" algn="l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单位：</a:t>
            </a:r>
            <a:r>
              <a:rPr lang="en-US" altLang="zh-CN" sz="2400" dirty="0">
                <a:solidFill>
                  <a:srgbClr val="800000"/>
                </a:solidFill>
                <a:latin typeface="+mj-ea"/>
                <a:ea typeface="+mj-ea"/>
              </a:rPr>
              <a:t>B, MB, GB</a:t>
            </a:r>
          </a:p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磁盘格式化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800054" lvl="1" indent="-342900" algn="l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依记录格式要求，对磁道划分扇区，留出各种间隙并写入各种标志信息、地址信息和其他控制信息的过程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342900" indent="-342900" algn="l">
              <a:lnSpc>
                <a:spcPct val="14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存储容量有</a:t>
            </a:r>
            <a:r>
              <a:rPr lang="zh-CN" altLang="en-US" sz="2400" u="sng" dirty="0">
                <a:solidFill>
                  <a:srgbClr val="00B050"/>
                </a:solidFill>
                <a:latin typeface="+mj-ea"/>
                <a:ea typeface="+mj-ea"/>
              </a:rPr>
              <a:t>格式化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和</a:t>
            </a:r>
            <a:r>
              <a:rPr lang="zh-CN" altLang="en-US" sz="2400" u="sng" dirty="0">
                <a:solidFill>
                  <a:srgbClr val="00B050"/>
                </a:solidFill>
                <a:latin typeface="+mj-ea"/>
                <a:ea typeface="+mj-ea"/>
              </a:rPr>
              <a:t>非格式化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之分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914354" lvl="1" indent="-457200" algn="l">
              <a:lnSpc>
                <a:spcPct val="14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格式化容量：格式化后所能记录的信息量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914354" lvl="1" indent="-457200" algn="l">
              <a:lnSpc>
                <a:spcPct val="14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非格式化容量：完全从记录密度考虑的容量</a:t>
            </a:r>
          </a:p>
        </p:txBody>
      </p:sp>
      <p:sp>
        <p:nvSpPr>
          <p:cNvPr id="70" name="流程图: 数据 69"/>
          <p:cNvSpPr/>
          <p:nvPr/>
        </p:nvSpPr>
        <p:spPr>
          <a:xfrm flipH="1" flipV="1">
            <a:off x="1481545" y="1872351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1342678" y="1441342"/>
            <a:ext cx="0" cy="2799204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流程图: 联系 71"/>
          <p:cNvSpPr/>
          <p:nvPr/>
        </p:nvSpPr>
        <p:spPr>
          <a:xfrm>
            <a:off x="1198662" y="1160748"/>
            <a:ext cx="288032" cy="288032"/>
          </a:xfrm>
          <a:prstGeom prst="flowChartConnector">
            <a:avLst/>
          </a:prstGeom>
          <a:solidFill>
            <a:srgbClr val="005BE2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73" name="直接连接符 72"/>
          <p:cNvCxnSpPr/>
          <p:nvPr/>
        </p:nvCxnSpPr>
        <p:spPr>
          <a:xfrm flipH="1">
            <a:off x="1342492" y="2024844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>
            <a:off x="1342678" y="2756125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图: 数据 74"/>
          <p:cNvSpPr/>
          <p:nvPr/>
        </p:nvSpPr>
        <p:spPr>
          <a:xfrm flipH="1" flipV="1">
            <a:off x="1481731" y="2603632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36"/>
          <p:cNvSpPr txBox="1"/>
          <p:nvPr/>
        </p:nvSpPr>
        <p:spPr>
          <a:xfrm>
            <a:off x="1825865" y="2195572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磁盘容量</a:t>
            </a: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1342679" y="3496829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流程图: 数据 77"/>
          <p:cNvSpPr/>
          <p:nvPr/>
        </p:nvSpPr>
        <p:spPr>
          <a:xfrm flipH="1" flipV="1">
            <a:off x="1481732" y="3344336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39"/>
          <p:cNvSpPr txBox="1"/>
          <p:nvPr/>
        </p:nvSpPr>
        <p:spPr>
          <a:xfrm>
            <a:off x="1825865" y="2951656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存取时间</a:t>
            </a: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1342491" y="4240546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数据 80"/>
          <p:cNvSpPr/>
          <p:nvPr/>
        </p:nvSpPr>
        <p:spPr>
          <a:xfrm flipH="1" flipV="1">
            <a:off x="1481544" y="4088053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43"/>
          <p:cNvSpPr txBox="1"/>
          <p:nvPr/>
        </p:nvSpPr>
        <p:spPr>
          <a:xfrm>
            <a:off x="1825865" y="3707740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误码率</a:t>
            </a:r>
          </a:p>
        </p:txBody>
      </p:sp>
      <p:sp>
        <p:nvSpPr>
          <p:cNvPr id="83" name="TextBox 36"/>
          <p:cNvSpPr txBox="1"/>
          <p:nvPr/>
        </p:nvSpPr>
        <p:spPr>
          <a:xfrm>
            <a:off x="1825865" y="1505109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记录密度</a:t>
            </a:r>
          </a:p>
        </p:txBody>
      </p:sp>
      <p:cxnSp>
        <p:nvCxnSpPr>
          <p:cNvPr id="84" name="直接连接符 25"/>
          <p:cNvCxnSpPr/>
          <p:nvPr/>
        </p:nvCxnSpPr>
        <p:spPr>
          <a:xfrm flipH="1">
            <a:off x="3394906" y="2749029"/>
            <a:ext cx="936104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流程图: 联系 20"/>
          <p:cNvSpPr/>
          <p:nvPr/>
        </p:nvSpPr>
        <p:spPr>
          <a:xfrm>
            <a:off x="3286894" y="2677021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18543" y="15010"/>
            <a:ext cx="1018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537" y="3707740"/>
            <a:ext cx="7797734" cy="295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694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5" grpId="0" animBg="1"/>
      <p:bldP spid="85" grpId="1" animBg="1"/>
      <p:bldP spid="85" grpId="2" animBg="1"/>
      <p:bldP spid="85" grpId="3" animBg="1"/>
      <p:bldP spid="85" grpId="4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96962" y="4617132"/>
            <a:ext cx="9996488" cy="1979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137160" bIns="0"/>
          <a:lstStyle/>
          <a:p>
            <a:pPr marL="717550" lvl="2" indent="0">
              <a:spcBef>
                <a:spcPts val="600"/>
              </a:spcBef>
              <a:buClr>
                <a:schemeClr val="tx2"/>
              </a:buClr>
              <a:buNone/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磁道中为什么要留有间隙？</a:t>
            </a:r>
          </a:p>
          <a:p>
            <a:pPr marL="1262063" lvl="3" indent="-187325">
              <a:spcBef>
                <a:spcPts val="600"/>
              </a:spcBef>
              <a:buFont typeface="Wingdings" charset="0"/>
              <a:buChar char="l"/>
            </a:pPr>
            <a:r>
              <a:rPr kumimoji="1" lang="zh-CN" altLang="en-US" sz="2200" dirty="0">
                <a:latin typeface="+mn-ea"/>
                <a:cs typeface="华文新魏" charset="0"/>
              </a:rPr>
              <a:t>区分不同扇区和扇区内不同信息区</a:t>
            </a:r>
          </a:p>
          <a:p>
            <a:pPr marL="1262063" lvl="3" indent="-187325">
              <a:spcBef>
                <a:spcPts val="600"/>
              </a:spcBef>
              <a:buFont typeface="Wingdings" charset="0"/>
              <a:buChar char="l"/>
            </a:pPr>
            <a:r>
              <a:rPr kumimoji="1" lang="zh-CN" altLang="en-US" sz="2200" dirty="0">
                <a:latin typeface="+mn-ea"/>
                <a:cs typeface="华文新魏" charset="0"/>
              </a:rPr>
              <a:t>为同步、伺服定位、读地址等操作提供缓冲时间</a:t>
            </a:r>
          </a:p>
          <a:p>
            <a:pPr marL="1262063" lvl="3" indent="-187325">
              <a:spcBef>
                <a:spcPts val="600"/>
              </a:spcBef>
              <a:buFont typeface="Wingdings" charset="0"/>
              <a:buChar char="l"/>
            </a:pPr>
            <a:r>
              <a:rPr kumimoji="1" lang="zh-CN" altLang="en-US" sz="2200" dirty="0">
                <a:latin typeface="+mn-ea"/>
                <a:cs typeface="华文新魏" charset="0"/>
              </a:rPr>
              <a:t>留出控制余量，以便在环境、电压变化或换盘组时确保可靠读出</a:t>
            </a:r>
            <a:endParaRPr kumimoji="1" lang="en-US" altLang="zh-CN" sz="2200" dirty="0">
              <a:latin typeface="+mn-ea"/>
              <a:cs typeface="华文新魏" charset="0"/>
            </a:endParaRP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16" y="665403"/>
            <a:ext cx="10599482" cy="374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90551" y="14430"/>
            <a:ext cx="104771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397857203"/>
      </p:ext>
    </p:extLst>
  </p:cSld>
  <p:clrMapOvr>
    <a:masterClrMapping/>
  </p:clrMapOvr>
  <p:transition spd="slow">
    <p:pull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31010" y="1038678"/>
            <a:ext cx="7092788" cy="5126626"/>
          </a:xfrm>
          <a:prstGeom prst="rect">
            <a:avLst/>
          </a:prstGeom>
          <a:solidFill>
            <a:schemeClr val="bg1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7"/>
          <p:cNvSpPr txBox="1"/>
          <p:nvPr/>
        </p:nvSpPr>
        <p:spPr>
          <a:xfrm>
            <a:off x="4511030" y="1376359"/>
            <a:ext cx="6840141" cy="417037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磁表面存储器所能记录的二进制信息总量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800054" lvl="1" indent="-342900" algn="l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rgbClr val="800000"/>
                </a:solidFill>
                <a:latin typeface="+mj-ea"/>
                <a:ea typeface="+mj-ea"/>
              </a:rPr>
              <a:t>单位：</a:t>
            </a:r>
            <a:r>
              <a:rPr lang="en-US" altLang="zh-CN" sz="2000" dirty="0">
                <a:solidFill>
                  <a:srgbClr val="800000"/>
                </a:solidFill>
                <a:latin typeface="+mj-ea"/>
                <a:ea typeface="+mj-ea"/>
              </a:rPr>
              <a:t>B, MB, GB</a:t>
            </a:r>
          </a:p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磁盘格式化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marL="800054" lvl="1" indent="-342900" algn="l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依记录格式要求，对磁道划分扇区，留出各种间隙并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   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写入各种标志信息、地址信息和其他控制信息的过程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存储容量有</a:t>
            </a:r>
            <a:r>
              <a:rPr lang="zh-CN" altLang="en-US" sz="2400" dirty="0">
                <a:solidFill>
                  <a:srgbClr val="00B050"/>
                </a:solidFill>
                <a:latin typeface="+mj-ea"/>
                <a:ea typeface="+mj-ea"/>
              </a:rPr>
              <a:t>格式化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和</a:t>
            </a:r>
            <a:r>
              <a:rPr lang="zh-CN" altLang="en-US" sz="2400" dirty="0">
                <a:solidFill>
                  <a:srgbClr val="00B050"/>
                </a:solidFill>
                <a:latin typeface="+mj-ea"/>
                <a:ea typeface="+mj-ea"/>
              </a:rPr>
              <a:t>非格式化</a:t>
            </a: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之分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914354" lvl="1" indent="-457200" algn="l">
              <a:lnSpc>
                <a:spcPct val="14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格式化容量：格式化后所能记录的信息量</a:t>
            </a:r>
            <a:endParaRPr lang="en-US" altLang="zh-CN" sz="2400" dirty="0">
              <a:solidFill>
                <a:srgbClr val="800000"/>
              </a:solidFill>
              <a:latin typeface="+mj-ea"/>
              <a:ea typeface="+mj-ea"/>
            </a:endParaRPr>
          </a:p>
          <a:p>
            <a:pPr marL="914354" lvl="1" indent="-457200" algn="l">
              <a:lnSpc>
                <a:spcPct val="14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rgbClr val="800000"/>
                </a:solidFill>
                <a:latin typeface="+mj-ea"/>
                <a:ea typeface="+mj-ea"/>
              </a:rPr>
              <a:t>非格式化容量：完全从记录密度考虑的容量</a:t>
            </a:r>
          </a:p>
          <a:p>
            <a:pPr lvl="1" algn="l">
              <a:lnSpc>
                <a:spcPct val="140000"/>
              </a:lnSpc>
            </a:pPr>
            <a:r>
              <a:rPr lang="zh-CN" altLang="en-US" sz="2400" dirty="0">
                <a:latin typeface="+mj-ea"/>
                <a:ea typeface="+mj-ea"/>
              </a:rPr>
              <a:t>通常，格式化容量是非格式化容量的</a:t>
            </a:r>
            <a:r>
              <a:rPr lang="en-US" altLang="zh-CN" sz="2400" dirty="0">
                <a:latin typeface="+mj-ea"/>
                <a:ea typeface="+mj-ea"/>
              </a:rPr>
              <a:t>0.7~0.9</a:t>
            </a:r>
            <a:r>
              <a:rPr lang="zh-CN" altLang="en-US" sz="2400" dirty="0">
                <a:latin typeface="+mj-ea"/>
                <a:ea typeface="+mj-ea"/>
              </a:rPr>
              <a:t>倍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5" name="流程图: 数据 4"/>
          <p:cNvSpPr/>
          <p:nvPr/>
        </p:nvSpPr>
        <p:spPr>
          <a:xfrm flipH="1" flipV="1">
            <a:off x="1481545" y="1872351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342678" y="1441342"/>
            <a:ext cx="0" cy="2799204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联系 6"/>
          <p:cNvSpPr/>
          <p:nvPr/>
        </p:nvSpPr>
        <p:spPr>
          <a:xfrm>
            <a:off x="1198662" y="1160748"/>
            <a:ext cx="288032" cy="288032"/>
          </a:xfrm>
          <a:prstGeom prst="flowChartConnector">
            <a:avLst/>
          </a:prstGeom>
          <a:solidFill>
            <a:srgbClr val="005BE2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342492" y="2024844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342678" y="2756125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数据 9"/>
          <p:cNvSpPr/>
          <p:nvPr/>
        </p:nvSpPr>
        <p:spPr>
          <a:xfrm flipH="1" flipV="1">
            <a:off x="1481731" y="2603632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6"/>
          <p:cNvSpPr txBox="1"/>
          <p:nvPr/>
        </p:nvSpPr>
        <p:spPr>
          <a:xfrm>
            <a:off x="1825865" y="2195572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磁盘容量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342679" y="3496829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数据 12"/>
          <p:cNvSpPr/>
          <p:nvPr/>
        </p:nvSpPr>
        <p:spPr>
          <a:xfrm flipH="1" flipV="1">
            <a:off x="1481732" y="3344336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39"/>
          <p:cNvSpPr txBox="1"/>
          <p:nvPr/>
        </p:nvSpPr>
        <p:spPr>
          <a:xfrm>
            <a:off x="1825865" y="2951656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存取时间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342491" y="4240546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图: 数据 15"/>
          <p:cNvSpPr/>
          <p:nvPr/>
        </p:nvSpPr>
        <p:spPr>
          <a:xfrm flipH="1" flipV="1">
            <a:off x="1481544" y="4088053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43"/>
          <p:cNvSpPr txBox="1"/>
          <p:nvPr/>
        </p:nvSpPr>
        <p:spPr>
          <a:xfrm>
            <a:off x="1825865" y="3707740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误码率</a:t>
            </a:r>
          </a:p>
        </p:txBody>
      </p:sp>
      <p:sp>
        <p:nvSpPr>
          <p:cNvPr id="18" name="TextBox 36"/>
          <p:cNvSpPr txBox="1"/>
          <p:nvPr/>
        </p:nvSpPr>
        <p:spPr>
          <a:xfrm>
            <a:off x="1825865" y="1505109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记录密度</a:t>
            </a:r>
          </a:p>
        </p:txBody>
      </p:sp>
      <p:cxnSp>
        <p:nvCxnSpPr>
          <p:cNvPr id="19" name="直接连接符 25"/>
          <p:cNvCxnSpPr/>
          <p:nvPr/>
        </p:nvCxnSpPr>
        <p:spPr>
          <a:xfrm flipH="1">
            <a:off x="3394906" y="2749029"/>
            <a:ext cx="936104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联系 20"/>
          <p:cNvSpPr/>
          <p:nvPr/>
        </p:nvSpPr>
        <p:spPr>
          <a:xfrm>
            <a:off x="3286894" y="2677021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118543" y="4081"/>
            <a:ext cx="104051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1029603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4331010" y="1038678"/>
            <a:ext cx="7092788" cy="5126626"/>
          </a:xfrm>
          <a:prstGeom prst="rect">
            <a:avLst/>
          </a:prstGeom>
          <a:solidFill>
            <a:schemeClr val="bg1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/>
          <a:stretch/>
        </p:blipFill>
        <p:spPr>
          <a:xfrm rot="12734732">
            <a:off x="7247334" y="3005913"/>
            <a:ext cx="3011767" cy="2969813"/>
          </a:xfrm>
          <a:prstGeom prst="rect">
            <a:avLst/>
          </a:prstGeom>
        </p:spPr>
      </p:pic>
      <p:sp>
        <p:nvSpPr>
          <p:cNvPr id="11" name="剪去单角的矩形 10"/>
          <p:cNvSpPr/>
          <p:nvPr/>
        </p:nvSpPr>
        <p:spPr>
          <a:xfrm>
            <a:off x="5195106" y="5061176"/>
            <a:ext cx="1346757" cy="888104"/>
          </a:xfrm>
          <a:prstGeom prst="snip1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磁盘控制电路</a:t>
            </a:r>
          </a:p>
        </p:txBody>
      </p:sp>
      <p:cxnSp>
        <p:nvCxnSpPr>
          <p:cNvPr id="13" name="直接连接符 12"/>
          <p:cNvCxnSpPr>
            <a:stCxn id="11" idx="0"/>
          </p:cNvCxnSpPr>
          <p:nvPr/>
        </p:nvCxnSpPr>
        <p:spPr>
          <a:xfrm flipV="1">
            <a:off x="6541863" y="5462530"/>
            <a:ext cx="345431" cy="42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 rot="1018846">
            <a:off x="4538638" y="2301257"/>
            <a:ext cx="5068326" cy="6406621"/>
            <a:chOff x="2835691" y="1479265"/>
            <a:chExt cx="5068326" cy="6406621"/>
          </a:xfrm>
        </p:grpSpPr>
        <p:grpSp>
          <p:nvGrpSpPr>
            <p:cNvPr id="5" name="组合 4"/>
            <p:cNvGrpSpPr/>
            <p:nvPr/>
          </p:nvGrpSpPr>
          <p:grpSpPr>
            <a:xfrm>
              <a:off x="4779852" y="1479265"/>
              <a:ext cx="3124165" cy="3462274"/>
              <a:chOff x="-1331918" y="3170163"/>
              <a:chExt cx="3482362" cy="3859237"/>
            </a:xfrm>
          </p:grpSpPr>
          <p:sp>
            <p:nvSpPr>
              <p:cNvPr id="4" name="饼形 3"/>
              <p:cNvSpPr/>
              <p:nvPr/>
            </p:nvSpPr>
            <p:spPr>
              <a:xfrm rot="13156924">
                <a:off x="-1331918" y="3170163"/>
                <a:ext cx="3482362" cy="3752264"/>
              </a:xfrm>
              <a:prstGeom prst="pie">
                <a:avLst>
                  <a:gd name="adj1" fmla="val 15378429"/>
                  <a:gd name="adj2" fmla="val 16200000"/>
                </a:avLst>
              </a:prstGeom>
              <a:solidFill>
                <a:schemeClr val="accent2">
                  <a:lumMod val="50000"/>
                  <a:lumOff val="50000"/>
                </a:schemeClr>
              </a:solidFill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同心圆 2"/>
              <p:cNvSpPr/>
              <p:nvPr/>
            </p:nvSpPr>
            <p:spPr>
              <a:xfrm>
                <a:off x="-961578" y="6453336"/>
                <a:ext cx="576064" cy="576064"/>
              </a:xfrm>
              <a:prstGeom prst="donut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 flipH="1" flipV="1">
              <a:off x="2835691" y="4423612"/>
              <a:ext cx="3124165" cy="3462274"/>
              <a:chOff x="-1331918" y="3170163"/>
              <a:chExt cx="3482362" cy="3859237"/>
            </a:xfrm>
          </p:grpSpPr>
          <p:sp>
            <p:nvSpPr>
              <p:cNvPr id="41" name="饼形 40"/>
              <p:cNvSpPr/>
              <p:nvPr/>
            </p:nvSpPr>
            <p:spPr>
              <a:xfrm rot="13156924">
                <a:off x="-1331918" y="3170163"/>
                <a:ext cx="3482362" cy="3752264"/>
              </a:xfrm>
              <a:prstGeom prst="pie">
                <a:avLst>
                  <a:gd name="adj1" fmla="val 15378429"/>
                  <a:gd name="adj2" fmla="val 16200000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同心圆 41"/>
              <p:cNvSpPr/>
              <p:nvPr/>
            </p:nvSpPr>
            <p:spPr>
              <a:xfrm>
                <a:off x="-961578" y="6453336"/>
                <a:ext cx="576064" cy="576064"/>
              </a:xfrm>
              <a:prstGeom prst="donu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7"/>
          <p:cNvSpPr txBox="1"/>
          <p:nvPr/>
        </p:nvSpPr>
        <p:spPr>
          <a:xfrm>
            <a:off x="4655046" y="1104419"/>
            <a:ext cx="6696593" cy="20390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磁头从当前所在位置移动到目标扇区，并完成读写所需的时间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914354" lvl="1" indent="-457200" algn="l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寻道时间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(</a:t>
            </a:r>
            <a:r>
              <a:rPr lang="en-US" altLang="zh-CN" sz="2400" dirty="0" err="1">
                <a:solidFill>
                  <a:srgbClr val="800000"/>
                </a:solidFill>
                <a:latin typeface="+mn-ea"/>
                <a:ea typeface="+mn-ea"/>
              </a:rPr>
              <a:t>t</a:t>
            </a:r>
            <a:r>
              <a:rPr lang="en-US" altLang="zh-CN" sz="2400" baseline="-25000" dirty="0" err="1">
                <a:solidFill>
                  <a:srgbClr val="800000"/>
                </a:solidFill>
                <a:latin typeface="+mn-ea"/>
                <a:ea typeface="+mn-ea"/>
              </a:rPr>
              <a:t>S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)</a:t>
            </a:r>
          </a:p>
          <a:p>
            <a:pPr marL="914354" lvl="1" indent="-457200" algn="l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旋转等待时间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(</a:t>
            </a:r>
            <a:r>
              <a:rPr lang="en-US" altLang="zh-CN" sz="2400" dirty="0" err="1">
                <a:solidFill>
                  <a:srgbClr val="800000"/>
                </a:solidFill>
                <a:latin typeface="+mn-ea"/>
                <a:ea typeface="+mn-ea"/>
              </a:rPr>
              <a:t>t</a:t>
            </a:r>
            <a:r>
              <a:rPr lang="en-US" altLang="zh-CN" sz="2400" baseline="-25000" dirty="0" err="1">
                <a:solidFill>
                  <a:srgbClr val="800000"/>
                </a:solidFill>
                <a:latin typeface="+mn-ea"/>
                <a:ea typeface="+mn-ea"/>
              </a:rPr>
              <a:t>W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)</a:t>
            </a:r>
          </a:p>
          <a:p>
            <a:pPr marL="914354" lvl="1" indent="-457200" algn="l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数据传输时间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(</a:t>
            </a:r>
            <a:r>
              <a:rPr lang="en-US" altLang="zh-CN" sz="2400" dirty="0" err="1">
                <a:solidFill>
                  <a:srgbClr val="800000"/>
                </a:solidFill>
                <a:latin typeface="+mn-ea"/>
                <a:ea typeface="+mn-ea"/>
              </a:rPr>
              <a:t>t</a:t>
            </a:r>
            <a:r>
              <a:rPr lang="en-US" altLang="zh-CN" sz="2400" baseline="-25000" dirty="0" err="1">
                <a:solidFill>
                  <a:srgbClr val="800000"/>
                </a:solidFill>
                <a:latin typeface="+mn-ea"/>
                <a:ea typeface="+mn-ea"/>
              </a:rPr>
              <a:t>WR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43" name="流程图: 数据 42"/>
          <p:cNvSpPr/>
          <p:nvPr/>
        </p:nvSpPr>
        <p:spPr>
          <a:xfrm flipH="1" flipV="1">
            <a:off x="1481545" y="1872351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1342678" y="1441342"/>
            <a:ext cx="0" cy="2799204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流程图: 联系 44"/>
          <p:cNvSpPr/>
          <p:nvPr/>
        </p:nvSpPr>
        <p:spPr>
          <a:xfrm>
            <a:off x="1198662" y="1160748"/>
            <a:ext cx="288032" cy="288032"/>
          </a:xfrm>
          <a:prstGeom prst="flowChartConnector">
            <a:avLst/>
          </a:prstGeom>
          <a:solidFill>
            <a:srgbClr val="005BE2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342492" y="2024844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1342678" y="2756125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数据 47"/>
          <p:cNvSpPr/>
          <p:nvPr/>
        </p:nvSpPr>
        <p:spPr>
          <a:xfrm flipH="1" flipV="1">
            <a:off x="1481731" y="2603632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36"/>
          <p:cNvSpPr txBox="1"/>
          <p:nvPr/>
        </p:nvSpPr>
        <p:spPr>
          <a:xfrm>
            <a:off x="1825865" y="2195572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磁盘容量</a:t>
            </a: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1342679" y="3496829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流程图: 数据 50"/>
          <p:cNvSpPr/>
          <p:nvPr/>
        </p:nvSpPr>
        <p:spPr>
          <a:xfrm flipH="1" flipV="1">
            <a:off x="1481732" y="3344336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39"/>
          <p:cNvSpPr txBox="1"/>
          <p:nvPr/>
        </p:nvSpPr>
        <p:spPr>
          <a:xfrm>
            <a:off x="1825865" y="2951656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存取时间</a:t>
            </a: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1342491" y="4240546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流程图: 数据 53"/>
          <p:cNvSpPr/>
          <p:nvPr/>
        </p:nvSpPr>
        <p:spPr>
          <a:xfrm flipH="1" flipV="1">
            <a:off x="1481544" y="4088053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43"/>
          <p:cNvSpPr txBox="1"/>
          <p:nvPr/>
        </p:nvSpPr>
        <p:spPr>
          <a:xfrm>
            <a:off x="1825865" y="3707740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误码率</a:t>
            </a:r>
          </a:p>
        </p:txBody>
      </p:sp>
      <p:sp>
        <p:nvSpPr>
          <p:cNvPr id="56" name="TextBox 36"/>
          <p:cNvSpPr txBox="1"/>
          <p:nvPr/>
        </p:nvSpPr>
        <p:spPr>
          <a:xfrm>
            <a:off x="1825865" y="1505109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记录密度</a:t>
            </a:r>
          </a:p>
        </p:txBody>
      </p:sp>
      <p:cxnSp>
        <p:nvCxnSpPr>
          <p:cNvPr id="57" name="直接连接符 25"/>
          <p:cNvCxnSpPr/>
          <p:nvPr/>
        </p:nvCxnSpPr>
        <p:spPr>
          <a:xfrm flipH="1">
            <a:off x="3394906" y="3490375"/>
            <a:ext cx="936104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流程图: 联系 20"/>
          <p:cNvSpPr/>
          <p:nvPr/>
        </p:nvSpPr>
        <p:spPr>
          <a:xfrm>
            <a:off x="3286894" y="3418367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84003" y="61727"/>
            <a:ext cx="102956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129771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680000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1400000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" grpId="0" animBg="1"/>
      <p:bldP spid="11" grpId="1" animBg="1"/>
      <p:bldP spid="58" grpId="0" animBg="1"/>
      <p:bldP spid="58" grpId="1" animBg="1"/>
      <p:bldP spid="58" grpId="2" animBg="1"/>
      <p:bldP spid="58" grpId="3" animBg="1"/>
      <p:bldP spid="58" grpId="4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4331010" y="1038678"/>
            <a:ext cx="7092788" cy="5126626"/>
          </a:xfrm>
          <a:prstGeom prst="rect">
            <a:avLst/>
          </a:prstGeom>
          <a:solidFill>
            <a:schemeClr val="bg1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流程图: 数据 20"/>
          <p:cNvSpPr/>
          <p:nvPr/>
        </p:nvSpPr>
        <p:spPr>
          <a:xfrm flipH="1" flipV="1">
            <a:off x="1481545" y="1872351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1342678" y="1441342"/>
            <a:ext cx="0" cy="2799204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流程图: 联系 40"/>
          <p:cNvSpPr/>
          <p:nvPr/>
        </p:nvSpPr>
        <p:spPr>
          <a:xfrm>
            <a:off x="1198662" y="1160748"/>
            <a:ext cx="288032" cy="288032"/>
          </a:xfrm>
          <a:prstGeom prst="flowChartConnector">
            <a:avLst/>
          </a:prstGeom>
          <a:solidFill>
            <a:srgbClr val="005BE2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1342492" y="2024844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342678" y="2756125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图: 数据 43"/>
          <p:cNvSpPr/>
          <p:nvPr/>
        </p:nvSpPr>
        <p:spPr>
          <a:xfrm flipH="1" flipV="1">
            <a:off x="1481731" y="2603632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36"/>
          <p:cNvSpPr txBox="1"/>
          <p:nvPr/>
        </p:nvSpPr>
        <p:spPr>
          <a:xfrm>
            <a:off x="1825865" y="2195572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磁盘容量</a:t>
            </a: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342679" y="3496829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流程图: 数据 46"/>
          <p:cNvSpPr/>
          <p:nvPr/>
        </p:nvSpPr>
        <p:spPr>
          <a:xfrm flipH="1" flipV="1">
            <a:off x="1481732" y="3344336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39"/>
          <p:cNvSpPr txBox="1"/>
          <p:nvPr/>
        </p:nvSpPr>
        <p:spPr>
          <a:xfrm>
            <a:off x="1825865" y="2951656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存取时间</a:t>
            </a: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1342491" y="4240546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流程图: 数据 49"/>
          <p:cNvSpPr/>
          <p:nvPr/>
        </p:nvSpPr>
        <p:spPr>
          <a:xfrm flipH="1" flipV="1">
            <a:off x="1481544" y="4088053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43"/>
          <p:cNvSpPr txBox="1"/>
          <p:nvPr/>
        </p:nvSpPr>
        <p:spPr>
          <a:xfrm>
            <a:off x="1825865" y="3707740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误码率</a:t>
            </a:r>
          </a:p>
        </p:txBody>
      </p:sp>
      <p:sp>
        <p:nvSpPr>
          <p:cNvPr id="52" name="TextBox 36"/>
          <p:cNvSpPr txBox="1"/>
          <p:nvPr/>
        </p:nvSpPr>
        <p:spPr>
          <a:xfrm>
            <a:off x="1825865" y="1505109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记录密度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4655046" y="1196752"/>
            <a:ext cx="6416110" cy="459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磁头从现行磁道到目的磁道，并完成读写所需的时间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540000" lvl="1" indent="-2880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平均存取时间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( </a:t>
            </a: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)</a:t>
            </a:r>
            <a:r>
              <a:rPr lang="en-US" altLang="zh-CN" sz="2400" dirty="0">
                <a:solidFill>
                  <a:schemeClr val="accent3"/>
                </a:solidFill>
                <a:ea typeface="+mn-ea"/>
              </a:rPr>
              <a:t>     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900000" lvl="2" indent="-2880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首道、末道间移动的时间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900000" lvl="2" indent="-2880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寻找相邻磁道的时间，由寻道机构决定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900000" lvl="2" indent="-2880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最大旋转等待时间，即转一圈的时间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900000" lvl="2" indent="-2880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最小等待时间为</a:t>
            </a:r>
            <a:r>
              <a:rPr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0</a:t>
            </a: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，即磁头正好在需读写扇区位置正下（上）方</a:t>
            </a:r>
          </a:p>
          <a:p>
            <a:pPr marL="540000" lvl="1" indent="-2880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平均寻道时间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540000" lvl="1" indent="-288000" algn="l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平均旋转等待时间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</p:txBody>
      </p:sp>
      <p:cxnSp>
        <p:nvCxnSpPr>
          <p:cNvPr id="58" name="直接连接符 25"/>
          <p:cNvCxnSpPr/>
          <p:nvPr/>
        </p:nvCxnSpPr>
        <p:spPr>
          <a:xfrm flipH="1">
            <a:off x="3394906" y="3490375"/>
            <a:ext cx="936104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联系 20"/>
          <p:cNvSpPr/>
          <p:nvPr/>
        </p:nvSpPr>
        <p:spPr>
          <a:xfrm>
            <a:off x="3286894" y="3418367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34567" y="39831"/>
            <a:ext cx="104051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1990379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Shell_dri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980728"/>
            <a:ext cx="6103672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7172" name="Picture 4" descr="rotate_latency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61" y="1518891"/>
            <a:ext cx="3748128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5" descr="actuator_arm_latenc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8" y="3306416"/>
            <a:ext cx="395976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156279" y="1124744"/>
            <a:ext cx="5699567" cy="304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b="1" dirty="0">
                <a:ea typeface="华文中宋" charset="0"/>
                <a:cs typeface="华文中宋" charset="0"/>
              </a:rPr>
              <a:t> 最大旋转延迟</a:t>
            </a:r>
            <a:r>
              <a:rPr lang="en-US" altLang="zh-CN" b="1" dirty="0" err="1">
                <a:ea typeface="华文中宋" charset="0"/>
                <a:cs typeface="华文中宋" charset="0"/>
              </a:rPr>
              <a:t>T</a:t>
            </a:r>
            <a:r>
              <a:rPr lang="en-US" altLang="zh-CN" b="1" baseline="-25000" dirty="0" err="1">
                <a:ea typeface="华文中宋" charset="0"/>
                <a:cs typeface="华文中宋" charset="0"/>
              </a:rPr>
              <a:t>max</a:t>
            </a:r>
            <a:r>
              <a:rPr lang="en-US" altLang="zh-CN" b="1" baseline="-25000" dirty="0">
                <a:ea typeface="华文中宋" charset="0"/>
                <a:cs typeface="华文中宋" charset="0"/>
              </a:rPr>
              <a:t> rotation</a:t>
            </a:r>
          </a:p>
          <a:p>
            <a:pPr algn="l">
              <a:lnSpc>
                <a:spcPct val="150000"/>
              </a:lnSpc>
            </a:pPr>
            <a:r>
              <a:rPr lang="en-US" altLang="zh-CN" b="1" dirty="0">
                <a:ea typeface="华文中宋" charset="0"/>
                <a:cs typeface="华文中宋" charset="0"/>
              </a:rPr>
              <a:t>=(1/</a:t>
            </a:r>
            <a:r>
              <a:rPr lang="zh-CN" altLang="en-US" dirty="0">
                <a:ea typeface="华文中宋" charset="0"/>
                <a:cs typeface="华文中宋" charset="0"/>
              </a:rPr>
              <a:t>磁盘转速</a:t>
            </a:r>
            <a:r>
              <a:rPr lang="en-US" altLang="zh-CN" b="1" dirty="0">
                <a:ea typeface="华文中宋" charset="0"/>
                <a:cs typeface="华文中宋" charset="0"/>
              </a:rPr>
              <a:t>) * (60</a:t>
            </a:r>
            <a:r>
              <a:rPr lang="zh-CN" altLang="en-US" b="1" dirty="0">
                <a:ea typeface="华文中宋" charset="0"/>
                <a:cs typeface="华文中宋" charset="0"/>
              </a:rPr>
              <a:t>秒</a:t>
            </a:r>
            <a:r>
              <a:rPr lang="en-US" altLang="zh-CN" b="1" dirty="0">
                <a:ea typeface="华文中宋" charset="0"/>
                <a:cs typeface="华文中宋" charset="0"/>
              </a:rPr>
              <a:t>/1</a:t>
            </a:r>
            <a:r>
              <a:rPr lang="zh-CN" altLang="en-US" b="1" dirty="0">
                <a:ea typeface="华文中宋" charset="0"/>
                <a:cs typeface="华文中宋" charset="0"/>
              </a:rPr>
              <a:t>分钟</a:t>
            </a:r>
            <a:r>
              <a:rPr lang="en-US" altLang="zh-CN" b="1" dirty="0">
                <a:ea typeface="华文中宋" charset="0"/>
                <a:cs typeface="华文中宋" charset="0"/>
              </a:rPr>
              <a:t>)</a:t>
            </a:r>
          </a:p>
          <a:p>
            <a:pPr algn="l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zh-CN" b="1" dirty="0">
                <a:ea typeface="华文中宋" charset="0"/>
                <a:cs typeface="华文中宋" charset="0"/>
              </a:rPr>
              <a:t> </a:t>
            </a:r>
            <a:r>
              <a:rPr lang="zh-CN" altLang="en-US" b="1" dirty="0">
                <a:ea typeface="华文中宋" charset="0"/>
                <a:cs typeface="华文中宋" charset="0"/>
              </a:rPr>
              <a:t>平均旋转延迟</a:t>
            </a:r>
            <a:endParaRPr lang="en-US" altLang="zh-CN" b="1" dirty="0">
              <a:ea typeface="华文中宋" charset="0"/>
              <a:cs typeface="华文中宋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err="1"/>
              <a:t>T</a:t>
            </a:r>
            <a:r>
              <a:rPr lang="en-US" altLang="zh-CN" b="1" baseline="-25000" dirty="0" err="1"/>
              <a:t>avg</a:t>
            </a:r>
            <a:r>
              <a:rPr lang="en-US" altLang="zh-CN" b="1" baseline="-25000" dirty="0"/>
              <a:t> rotation </a:t>
            </a:r>
            <a:r>
              <a:rPr lang="en-US" altLang="zh-CN" dirty="0">
                <a:ea typeface="华文中宋" charset="0"/>
                <a:cs typeface="华文中宋" charset="0"/>
              </a:rPr>
              <a:t>= (</a:t>
            </a:r>
            <a:r>
              <a:rPr lang="en-US" altLang="zh-CN" b="1" dirty="0" err="1"/>
              <a:t>T</a:t>
            </a:r>
            <a:r>
              <a:rPr lang="en-US" altLang="zh-CN" b="1" baseline="-25000" dirty="0" err="1"/>
              <a:t>max</a:t>
            </a:r>
            <a:r>
              <a:rPr lang="en-US" altLang="zh-CN" b="1" baseline="-25000" dirty="0"/>
              <a:t> rotation</a:t>
            </a:r>
            <a:r>
              <a:rPr lang="en-US" altLang="zh-CN" b="1" dirty="0"/>
              <a:t>)</a:t>
            </a:r>
            <a:r>
              <a:rPr lang="zh-CN" altLang="en-US" b="1" dirty="0"/>
              <a:t>／</a:t>
            </a:r>
            <a:r>
              <a:rPr lang="en-US" altLang="zh-CN" b="1" dirty="0"/>
              <a:t>2</a:t>
            </a:r>
          </a:p>
          <a:p>
            <a:pPr algn="l">
              <a:lnSpc>
                <a:spcPct val="150000"/>
              </a:lnSpc>
            </a:pPr>
            <a:endParaRPr lang="en-US" altLang="zh-CN" sz="700" b="1" dirty="0">
              <a:ea typeface="华文中宋" charset="0"/>
              <a:cs typeface="华文中宋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08363"/>
              </p:ext>
            </p:extLst>
          </p:nvPr>
        </p:nvGraphicFramePr>
        <p:xfrm>
          <a:off x="5619020" y="4293096"/>
          <a:ext cx="6285681" cy="1828800"/>
        </p:xfrm>
        <a:graphic>
          <a:graphicData uri="http://schemas.openxmlformats.org/drawingml/2006/table">
            <a:tbl>
              <a:tblPr/>
              <a:tblGrid>
                <a:gridCol w="349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磁盘转速</a:t>
                      </a: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平均旋转延迟</a:t>
                      </a: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5400 rpm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5.5 ms 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7200rpm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4.17ms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15,000 rpm drive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2.0 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ms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 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58602" y="126871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 algn="l" eaLnBrk="0" fontAlgn="base">
              <a:spcAft>
                <a:spcPct val="0"/>
              </a:spcAft>
            </a:pP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1——6.3.4	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磁盘的性能指标</a:t>
            </a:r>
          </a:p>
        </p:txBody>
      </p:sp>
    </p:spTree>
    <p:extLst>
      <p:ext uri="{BB962C8B-B14F-4D97-AF65-F5344CB8AC3E}">
        <p14:creationId xmlns:p14="http://schemas.microsoft.com/office/powerpoint/2010/main" val="1122532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680000">
                                      <p:cBhvr>
                                        <p:cTn id="6" dur="2000" fill="hold"/>
                                        <p:tgtEl>
                                          <p:spTgt spid="256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例：磁盘单盘性能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428565" y="1928814"/>
          <a:ext cx="9419169" cy="2590800"/>
        </p:xfrm>
        <a:graphic>
          <a:graphicData uri="http://schemas.openxmlformats.org/drawingml/2006/table">
            <a:tbl>
              <a:tblPr/>
              <a:tblGrid>
                <a:gridCol w="5674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参数</a:t>
                      </a: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值</a:t>
                      </a: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旋转速率</a:t>
                      </a: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7200rpm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平均旋转延迟</a:t>
                      </a:r>
                      <a:r>
                        <a:rPr kumimoji="0" lang="en-US" altLang="zh-CN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T</a:t>
                      </a:r>
                      <a:r>
                        <a:rPr kumimoji="0" lang="en-US" altLang="zh-CN" sz="28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avg</a:t>
                      </a:r>
                      <a:r>
                        <a:rPr kumimoji="0" lang="en-US" altLang="zh-CN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  rotation 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4.17ms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平均寻道时间</a:t>
                      </a:r>
                      <a:r>
                        <a:rPr kumimoji="0" lang="en-US" altLang="zh-CN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T</a:t>
                      </a:r>
                      <a:r>
                        <a:rPr kumimoji="0" lang="en-US" altLang="zh-CN" sz="28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avg</a:t>
                      </a:r>
                      <a:r>
                        <a:rPr kumimoji="0" lang="en-US" altLang="zh-CN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  seek 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8 </a:t>
                      </a:r>
                      <a:r>
                        <a:rPr kumimoji="0" lang="en-US" altLang="zh-CN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ms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 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D2D8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平均数据传输时间</a:t>
                      </a:r>
                      <a:r>
                        <a:rPr kumimoji="0" lang="en-US" altLang="zh-CN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T</a:t>
                      </a:r>
                      <a:r>
                        <a:rPr kumimoji="0" lang="en-US" altLang="zh-CN" sz="28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avg</a:t>
                      </a:r>
                      <a:r>
                        <a:rPr kumimoji="0" lang="en-US" altLang="zh-CN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charset="0"/>
                          <a:cs typeface="华文中宋" charset="0"/>
                        </a:rPr>
                        <a:t>  transfer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华文中宋" charset="0"/>
                          <a:cs typeface="华文中宋" charset="0"/>
                        </a:rPr>
                        <a:t>0.02ms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华文中宋" charset="0"/>
                        <a:cs typeface="华文中宋" charset="0"/>
                      </a:endParaRPr>
                    </a:p>
                  </a:txBody>
                  <a:tcPr marL="121904" marR="121904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AutoShape 14"/>
          <p:cNvSpPr>
            <a:spLocks noChangeArrowheads="1"/>
          </p:cNvSpPr>
          <p:nvPr/>
        </p:nvSpPr>
        <p:spPr bwMode="gray">
          <a:xfrm>
            <a:off x="476188" y="5273676"/>
            <a:ext cx="10952324" cy="976313"/>
          </a:xfrm>
          <a:prstGeom prst="roundRect">
            <a:avLst>
              <a:gd name="adj" fmla="val 9106"/>
            </a:avLst>
          </a:prstGeom>
          <a:solidFill>
            <a:srgbClr val="DAEDEF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zh-CN" altLang="en-US" sz="3200" b="1">
                <a:solidFill>
                  <a:srgbClr val="000000"/>
                </a:solidFill>
                <a:latin typeface="华文新魏" charset="0"/>
                <a:ea typeface="华文新魏" charset="0"/>
                <a:cs typeface="华文新魏" charset="0"/>
              </a:rPr>
              <a:t>访问磁盘的时间主要开销是</a:t>
            </a:r>
            <a:r>
              <a:rPr lang="zh-CN" altLang="en-US" sz="3200" b="1">
                <a:solidFill>
                  <a:srgbClr val="FF0000"/>
                </a:solidFill>
                <a:latin typeface="华文新魏" charset="0"/>
                <a:ea typeface="华文新魏" charset="0"/>
                <a:cs typeface="华文新魏" charset="0"/>
              </a:rPr>
              <a:t>寻道时间</a:t>
            </a:r>
            <a:r>
              <a:rPr lang="zh-CN" altLang="en-US" sz="3200" b="1">
                <a:solidFill>
                  <a:srgbClr val="000000"/>
                </a:solidFill>
                <a:latin typeface="华文新魏" charset="0"/>
                <a:ea typeface="华文新魏" charset="0"/>
                <a:cs typeface="华文新魏" charset="0"/>
              </a:rPr>
              <a:t>和</a:t>
            </a:r>
            <a:r>
              <a:rPr lang="zh-CN" altLang="en-US" sz="3200" b="1">
                <a:solidFill>
                  <a:srgbClr val="FF0000"/>
                </a:solidFill>
                <a:latin typeface="华文新魏" charset="0"/>
                <a:ea typeface="华文新魏" charset="0"/>
                <a:cs typeface="华文新魏" charset="0"/>
              </a:rPr>
              <a:t>旋转延迟</a:t>
            </a:r>
            <a:r>
              <a:rPr lang="zh-CN" altLang="en-US" sz="3200" b="1">
                <a:latin typeface="华文新魏" charset="0"/>
                <a:ea typeface="华文新魏" charset="0"/>
                <a:cs typeface="华文新魏" charset="0"/>
              </a:rPr>
              <a:t>！</a:t>
            </a:r>
            <a:endParaRPr lang="en-US" altLang="zh-CN" sz="3200" b="1" dirty="0">
              <a:latin typeface="华文新魏" charset="0"/>
              <a:ea typeface="华文新魏" charset="0"/>
              <a:cs typeface="华文新魏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6.3.4  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磁盘的性能指标</a:t>
            </a:r>
          </a:p>
        </p:txBody>
      </p:sp>
    </p:spTree>
    <p:extLst>
      <p:ext uri="{BB962C8B-B14F-4D97-AF65-F5344CB8AC3E}">
        <p14:creationId xmlns:p14="http://schemas.microsoft.com/office/powerpoint/2010/main" val="1262282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700214"/>
            <a:ext cx="12190413" cy="2339975"/>
          </a:xfrm>
          <a:prstGeom prst="rect">
            <a:avLst/>
          </a:prstGeom>
          <a:solidFill>
            <a:srgbClr val="095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130045" y="2526091"/>
            <a:ext cx="9537669" cy="72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147" tIns="53149" rIns="80147" bIns="53149">
            <a:spAutoFit/>
          </a:bodyPr>
          <a:lstStyle>
            <a:lvl1pPr marL="719138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1pPr>
            <a:lvl2pPr marL="742950" indent="-28575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2pPr>
            <a:lvl3pPr marL="1143000" indent="-22860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3pPr>
            <a:lvl4pPr marL="1600200" indent="-22860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4pPr>
            <a:lvl5pPr marL="2057400" indent="-228600" defTabSz="1211263"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5pPr>
            <a:lvl6pPr marL="25146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6pPr>
            <a:lvl7pPr marL="29718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7pPr>
            <a:lvl8pPr marL="34290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8pPr>
            <a:lvl9pPr marL="3886200" indent="-228600" defTabSz="12112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Times New Roman" charset="0"/>
                <a:ea typeface="黑体" charset="-122"/>
              </a:defRPr>
            </a:lvl9pPr>
          </a:lstStyle>
          <a:p>
            <a:pPr marL="720000">
              <a:lnSpc>
                <a:spcPct val="100000"/>
              </a:lnSpc>
              <a:spcBef>
                <a:spcPts val="0"/>
              </a:spcBef>
            </a:pPr>
            <a:r>
              <a:rPr lang="en-US" altLang="zh-CN" sz="4000" spc="300" dirty="0">
                <a:solidFill>
                  <a:schemeClr val="bg1"/>
                </a:solidFill>
                <a:latin typeface="+mn-ea"/>
              </a:rPr>
              <a:t>6.1. </a:t>
            </a:r>
            <a:r>
              <a:rPr lang="zh-CN" altLang="en-US" sz="4000" spc="300" dirty="0">
                <a:solidFill>
                  <a:schemeClr val="bg1"/>
                </a:solidFill>
                <a:latin typeface="+mn-ea"/>
              </a:rPr>
              <a:t>输入输出系统概述 </a:t>
            </a:r>
          </a:p>
        </p:txBody>
      </p:sp>
    </p:spTree>
    <p:extLst>
      <p:ext uri="{BB962C8B-B14F-4D97-AF65-F5344CB8AC3E}">
        <p14:creationId xmlns:p14="http://schemas.microsoft.com/office/powerpoint/2010/main" val="1062488192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4331010" y="1038678"/>
            <a:ext cx="7092788" cy="5126626"/>
          </a:xfrm>
          <a:prstGeom prst="rect">
            <a:avLst/>
          </a:prstGeom>
          <a:solidFill>
            <a:schemeClr val="bg1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4588693" y="1124744"/>
            <a:ext cx="6403057" cy="8248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342900" indent="-342900" algn="l">
              <a:lnSpc>
                <a:spcPct val="11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读出数据出错位数占总位数的比例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342900" indent="-342900" algn="l">
              <a:lnSpc>
                <a:spcPct val="11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衡量磁表面存储器的可靠性指标之一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10893" y="1988840"/>
            <a:ext cx="6452865" cy="4826503"/>
            <a:chOff x="4610893" y="1988840"/>
            <a:chExt cx="6452865" cy="482650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908" y="3310756"/>
              <a:ext cx="5400790" cy="35045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矩形 2"/>
            <p:cNvSpPr/>
            <p:nvPr/>
          </p:nvSpPr>
          <p:spPr>
            <a:xfrm>
              <a:off x="4610893" y="1988840"/>
              <a:ext cx="6452865" cy="150798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540000" anchor="ctr"/>
            <a:lstStyle/>
            <a:p>
              <a:pPr algn="l" eaLnBrk="0" hangingPunct="0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华文新魏" charset="0"/>
                </a:rPr>
                <a:t>数据错误</a:t>
              </a:r>
              <a:endParaRPr lang="en-US" altLang="zh-CN" sz="2400" dirty="0">
                <a:solidFill>
                  <a:schemeClr val="bg1"/>
                </a:solidFill>
                <a:latin typeface="+mn-ea"/>
                <a:cs typeface="华文新魏" charset="0"/>
              </a:endParaRPr>
            </a:p>
            <a:p>
              <a:pPr algn="l" eaLnBrk="0" hangingPunct="0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2400" b="0" dirty="0">
                  <a:solidFill>
                    <a:schemeClr val="bg1"/>
                  </a:solidFill>
                  <a:latin typeface="+mn-ea"/>
                  <a:cs typeface="华文新魏" charset="0"/>
                </a:rPr>
                <a:t>1. </a:t>
              </a:r>
              <a:r>
                <a:rPr lang="zh-CN" altLang="en-US" sz="2400" b="0" dirty="0">
                  <a:solidFill>
                    <a:schemeClr val="bg1"/>
                  </a:solidFill>
                  <a:latin typeface="+mn-ea"/>
                  <a:cs typeface="华文新魏" charset="0"/>
                </a:rPr>
                <a:t>软错误</a:t>
              </a:r>
              <a:endParaRPr lang="en-US" altLang="zh-CN" sz="2400" b="0" dirty="0">
                <a:solidFill>
                  <a:schemeClr val="bg1"/>
                </a:solidFill>
                <a:latin typeface="+mn-ea"/>
                <a:cs typeface="华文新魏" charset="0"/>
              </a:endParaRPr>
            </a:p>
            <a:p>
              <a:pPr marL="576000" lvl="1" indent="-216000" algn="l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zh-CN" altLang="en-US" sz="2400" b="0" dirty="0">
                  <a:solidFill>
                    <a:schemeClr val="bg1"/>
                  </a:solidFill>
                </a:rPr>
                <a:t>亦称随机错误</a:t>
              </a:r>
              <a:r>
                <a:rPr lang="en-US" altLang="zh-CN" sz="2400" b="0" dirty="0">
                  <a:solidFill>
                    <a:schemeClr val="bg1"/>
                  </a:solidFill>
                </a:rPr>
                <a:t>(</a:t>
              </a:r>
              <a:r>
                <a:rPr lang="zh-CN" altLang="en-US" sz="2400" b="0" dirty="0">
                  <a:solidFill>
                    <a:schemeClr val="bg1"/>
                  </a:solidFill>
                </a:rPr>
                <a:t>偶然性错误</a:t>
              </a:r>
              <a:r>
                <a:rPr lang="en-US" altLang="zh-CN" sz="2400" b="0" dirty="0">
                  <a:solidFill>
                    <a:schemeClr val="bg1"/>
                  </a:solidFill>
                </a:rPr>
                <a:t>)</a:t>
              </a:r>
            </a:p>
            <a:p>
              <a:pPr marL="576000" lvl="1" indent="-216000" algn="l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zh-CN" altLang="en-US" sz="2400" b="0" dirty="0">
                  <a:solidFill>
                    <a:schemeClr val="bg1"/>
                  </a:solidFill>
                </a:rPr>
                <a:t>要求误码率＜</a:t>
              </a:r>
              <a:r>
                <a:rPr lang="en-US" altLang="zh-CN" sz="2400" b="0" dirty="0">
                  <a:solidFill>
                    <a:schemeClr val="bg1"/>
                  </a:solidFill>
                </a:rPr>
                <a:t>10</a:t>
              </a:r>
              <a:r>
                <a:rPr lang="en-US" altLang="zh-CN" b="0" baseline="30000" dirty="0">
                  <a:solidFill>
                    <a:schemeClr val="bg1"/>
                  </a:solidFill>
                </a:rPr>
                <a:t>-9</a:t>
              </a:r>
              <a:r>
                <a:rPr lang="en-US" altLang="zh-CN" sz="2400" b="0" dirty="0">
                  <a:solidFill>
                    <a:schemeClr val="bg1"/>
                  </a:solidFill>
                </a:rPr>
                <a:t>                  </a:t>
              </a:r>
            </a:p>
          </p:txBody>
        </p:sp>
      </p:grpSp>
      <p:sp>
        <p:nvSpPr>
          <p:cNvPr id="40" name="流程图: 数据 39"/>
          <p:cNvSpPr/>
          <p:nvPr/>
        </p:nvSpPr>
        <p:spPr>
          <a:xfrm flipH="1" flipV="1">
            <a:off x="1481545" y="1872351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1342678" y="1441342"/>
            <a:ext cx="0" cy="2799204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流程图: 联系 41"/>
          <p:cNvSpPr/>
          <p:nvPr/>
        </p:nvSpPr>
        <p:spPr>
          <a:xfrm>
            <a:off x="1198662" y="1160748"/>
            <a:ext cx="288032" cy="288032"/>
          </a:xfrm>
          <a:prstGeom prst="flowChartConnector">
            <a:avLst/>
          </a:prstGeom>
          <a:solidFill>
            <a:srgbClr val="005BE2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1342492" y="2024844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1342678" y="2756125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流程图: 数据 44"/>
          <p:cNvSpPr/>
          <p:nvPr/>
        </p:nvSpPr>
        <p:spPr>
          <a:xfrm flipH="1" flipV="1">
            <a:off x="1481731" y="2603632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36"/>
          <p:cNvSpPr txBox="1"/>
          <p:nvPr/>
        </p:nvSpPr>
        <p:spPr>
          <a:xfrm>
            <a:off x="1825865" y="2195572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磁盘容量</a:t>
            </a: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1342679" y="3496829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数据 47"/>
          <p:cNvSpPr/>
          <p:nvPr/>
        </p:nvSpPr>
        <p:spPr>
          <a:xfrm flipH="1" flipV="1">
            <a:off x="1481732" y="3344336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39"/>
          <p:cNvSpPr txBox="1"/>
          <p:nvPr/>
        </p:nvSpPr>
        <p:spPr>
          <a:xfrm>
            <a:off x="1825865" y="2951656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存取时间</a:t>
            </a: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1342491" y="4240546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流程图: 数据 50"/>
          <p:cNvSpPr/>
          <p:nvPr/>
        </p:nvSpPr>
        <p:spPr>
          <a:xfrm flipH="1" flipV="1">
            <a:off x="1481544" y="4088053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43"/>
          <p:cNvSpPr txBox="1"/>
          <p:nvPr/>
        </p:nvSpPr>
        <p:spPr>
          <a:xfrm>
            <a:off x="1825865" y="3707740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误码率</a:t>
            </a:r>
          </a:p>
        </p:txBody>
      </p:sp>
      <p:sp>
        <p:nvSpPr>
          <p:cNvPr id="53" name="TextBox 36"/>
          <p:cNvSpPr txBox="1"/>
          <p:nvPr/>
        </p:nvSpPr>
        <p:spPr>
          <a:xfrm>
            <a:off x="1825865" y="1505109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记录密度</a:t>
            </a:r>
          </a:p>
        </p:txBody>
      </p:sp>
      <p:cxnSp>
        <p:nvCxnSpPr>
          <p:cNvPr id="57" name="直接连接符 25"/>
          <p:cNvCxnSpPr/>
          <p:nvPr/>
        </p:nvCxnSpPr>
        <p:spPr>
          <a:xfrm flipH="1">
            <a:off x="3394906" y="4231721"/>
            <a:ext cx="936104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流程图: 联系 20"/>
          <p:cNvSpPr/>
          <p:nvPr/>
        </p:nvSpPr>
        <p:spPr>
          <a:xfrm>
            <a:off x="3286894" y="4159713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11913" y="73305"/>
            <a:ext cx="106558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1921578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 animBg="1"/>
      <p:bldP spid="58" grpId="1" animBg="1"/>
      <p:bldP spid="58" grpId="2" animBg="1"/>
      <p:bldP spid="58" grpId="3" animBg="1"/>
      <p:bldP spid="58" grpId="4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331010" y="1038678"/>
            <a:ext cx="7092788" cy="5126626"/>
          </a:xfrm>
          <a:prstGeom prst="rect">
            <a:avLst/>
          </a:prstGeom>
          <a:solidFill>
            <a:schemeClr val="bg1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流程图: 数据 41"/>
          <p:cNvSpPr/>
          <p:nvPr/>
        </p:nvSpPr>
        <p:spPr>
          <a:xfrm flipH="1" flipV="1">
            <a:off x="1481545" y="1872351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1342678" y="1441342"/>
            <a:ext cx="0" cy="2799204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图: 联系 43"/>
          <p:cNvSpPr/>
          <p:nvPr/>
        </p:nvSpPr>
        <p:spPr>
          <a:xfrm>
            <a:off x="1198662" y="1160748"/>
            <a:ext cx="288032" cy="288032"/>
          </a:xfrm>
          <a:prstGeom prst="flowChartConnector">
            <a:avLst/>
          </a:prstGeom>
          <a:solidFill>
            <a:srgbClr val="005BE2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1342492" y="2024844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1342678" y="2756125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流程图: 数据 46"/>
          <p:cNvSpPr/>
          <p:nvPr/>
        </p:nvSpPr>
        <p:spPr>
          <a:xfrm flipH="1" flipV="1">
            <a:off x="1481731" y="2603632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36"/>
          <p:cNvSpPr txBox="1"/>
          <p:nvPr/>
        </p:nvSpPr>
        <p:spPr>
          <a:xfrm>
            <a:off x="1825865" y="2195572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磁盘容量</a:t>
            </a: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1342679" y="3496829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流程图: 数据 49"/>
          <p:cNvSpPr/>
          <p:nvPr/>
        </p:nvSpPr>
        <p:spPr>
          <a:xfrm flipH="1" flipV="1">
            <a:off x="1481732" y="3344336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39"/>
          <p:cNvSpPr txBox="1"/>
          <p:nvPr/>
        </p:nvSpPr>
        <p:spPr>
          <a:xfrm>
            <a:off x="1825865" y="2951656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存取时间</a:t>
            </a: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1342491" y="4240546"/>
            <a:ext cx="1944402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流程图: 数据 52"/>
          <p:cNvSpPr/>
          <p:nvPr/>
        </p:nvSpPr>
        <p:spPr>
          <a:xfrm flipH="1" flipV="1">
            <a:off x="1481544" y="4088053"/>
            <a:ext cx="2237395" cy="126014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43"/>
          <p:cNvSpPr txBox="1"/>
          <p:nvPr/>
        </p:nvSpPr>
        <p:spPr>
          <a:xfrm>
            <a:off x="1825865" y="3707740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误码率</a:t>
            </a:r>
          </a:p>
        </p:txBody>
      </p:sp>
      <p:sp>
        <p:nvSpPr>
          <p:cNvPr id="55" name="TextBox 36"/>
          <p:cNvSpPr txBox="1"/>
          <p:nvPr/>
        </p:nvSpPr>
        <p:spPr>
          <a:xfrm>
            <a:off x="1825865" y="1505109"/>
            <a:ext cx="15330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05BE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记录密度</a:t>
            </a:r>
          </a:p>
        </p:txBody>
      </p:sp>
      <p:cxnSp>
        <p:nvCxnSpPr>
          <p:cNvPr id="56" name="直接连接符 25"/>
          <p:cNvCxnSpPr/>
          <p:nvPr/>
        </p:nvCxnSpPr>
        <p:spPr>
          <a:xfrm flipH="1">
            <a:off x="3394906" y="4231721"/>
            <a:ext cx="936104" cy="0"/>
          </a:xfrm>
          <a:prstGeom prst="line">
            <a:avLst/>
          </a:prstGeom>
          <a:ln w="12700">
            <a:solidFill>
              <a:srgbClr val="005B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流程图: 联系 20"/>
          <p:cNvSpPr/>
          <p:nvPr/>
        </p:nvSpPr>
        <p:spPr>
          <a:xfrm>
            <a:off x="3286894" y="4159713"/>
            <a:ext cx="144016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5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BE2"/>
              </a:solidFill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4588693" y="1124744"/>
            <a:ext cx="6403057" cy="8248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342900" indent="-342900" algn="l">
              <a:lnSpc>
                <a:spcPct val="11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读出数据出错位数占总位数的比例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  <a:p>
            <a:pPr marL="342900" indent="-342900" algn="l">
              <a:lnSpc>
                <a:spcPct val="11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rgbClr val="800000"/>
                </a:solidFill>
                <a:latin typeface="+mn-ea"/>
                <a:ea typeface="+mn-ea"/>
              </a:rPr>
              <a:t>衡量磁表面存储器的可靠性指标之一</a:t>
            </a:r>
            <a:endParaRPr lang="en-US" altLang="zh-CN" sz="2400" dirty="0">
              <a:solidFill>
                <a:srgbClr val="800000"/>
              </a:solidFill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79553" y="1988840"/>
            <a:ext cx="7116253" cy="4549739"/>
            <a:chOff x="4379552" y="1988840"/>
            <a:chExt cx="7116253" cy="454973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9552" y="3573016"/>
              <a:ext cx="7116253" cy="29655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1" name="矩形 60"/>
            <p:cNvSpPr/>
            <p:nvPr/>
          </p:nvSpPr>
          <p:spPr>
            <a:xfrm>
              <a:off x="4610893" y="1988840"/>
              <a:ext cx="6452865" cy="150798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540000" anchor="ctr"/>
            <a:lstStyle/>
            <a:p>
              <a:pPr algn="l" eaLnBrk="0" hangingPunct="0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华文新魏" charset="0"/>
                </a:rPr>
                <a:t>数据错误</a:t>
              </a:r>
              <a:endParaRPr lang="en-US" altLang="zh-CN" sz="2400" dirty="0">
                <a:solidFill>
                  <a:schemeClr val="bg1"/>
                </a:solidFill>
                <a:latin typeface="+mn-ea"/>
                <a:cs typeface="华文新魏" charset="0"/>
              </a:endParaRPr>
            </a:p>
            <a:p>
              <a:pPr algn="l" eaLnBrk="0" hangingPunct="0"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sz="2400" b="0" dirty="0">
                  <a:solidFill>
                    <a:schemeClr val="bg1"/>
                  </a:solidFill>
                  <a:latin typeface="+mn-ea"/>
                  <a:cs typeface="华文新魏" charset="0"/>
                </a:rPr>
                <a:t>2. </a:t>
              </a:r>
              <a:r>
                <a:rPr lang="zh-CN" altLang="en-US" sz="2400" b="0" dirty="0">
                  <a:solidFill>
                    <a:schemeClr val="bg1"/>
                  </a:solidFill>
                  <a:latin typeface="+mn-ea"/>
                  <a:cs typeface="华文新魏" charset="0"/>
                </a:rPr>
                <a:t>硬错误</a:t>
              </a:r>
              <a:endParaRPr lang="en-US" altLang="zh-CN" sz="2400" b="0" dirty="0">
                <a:solidFill>
                  <a:schemeClr val="bg1"/>
                </a:solidFill>
                <a:latin typeface="+mn-ea"/>
                <a:cs typeface="华文新魏" charset="0"/>
              </a:endParaRPr>
            </a:p>
            <a:p>
              <a:pPr marL="576000" lvl="1" indent="-216000" algn="l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zh-CN" altLang="en-US" sz="2400" b="0" dirty="0">
                  <a:solidFill>
                    <a:schemeClr val="bg1"/>
                  </a:solidFill>
                </a:rPr>
                <a:t>亦称突发错误</a:t>
              </a:r>
              <a:r>
                <a:rPr lang="en-US" altLang="zh-CN" sz="2400" b="0" dirty="0">
                  <a:solidFill>
                    <a:schemeClr val="bg1"/>
                  </a:solidFill>
                </a:rPr>
                <a:t>(</a:t>
              </a:r>
              <a:r>
                <a:rPr lang="zh-CN" altLang="en-US" sz="2400" b="0" dirty="0">
                  <a:solidFill>
                    <a:schemeClr val="bg1"/>
                  </a:solidFill>
                </a:rPr>
                <a:t>永久性错误</a:t>
              </a:r>
              <a:r>
                <a:rPr lang="en-US" altLang="zh-CN" sz="2400" b="0" dirty="0">
                  <a:solidFill>
                    <a:schemeClr val="bg1"/>
                  </a:solidFill>
                </a:rPr>
                <a:t>)</a:t>
              </a:r>
            </a:p>
            <a:p>
              <a:pPr marL="576000" lvl="1" indent="-216000" algn="l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Char char="•"/>
              </a:pPr>
              <a:r>
                <a:rPr lang="zh-CN" altLang="en-US" sz="2400" b="0" dirty="0">
                  <a:solidFill>
                    <a:schemeClr val="bg1"/>
                  </a:solidFill>
                </a:rPr>
                <a:t>要求误码率＜</a:t>
              </a:r>
              <a:r>
                <a:rPr lang="en-US" altLang="zh-CN" sz="2400" b="0" dirty="0">
                  <a:solidFill>
                    <a:schemeClr val="bg1"/>
                  </a:solidFill>
                </a:rPr>
                <a:t>10</a:t>
              </a:r>
              <a:r>
                <a:rPr lang="en-US" altLang="zh-CN" b="0" baseline="30000" dirty="0">
                  <a:solidFill>
                    <a:schemeClr val="bg1"/>
                  </a:solidFill>
                </a:rPr>
                <a:t>-12 </a:t>
              </a:r>
              <a:r>
                <a:rPr lang="en-US" altLang="zh-CN" b="0" dirty="0">
                  <a:solidFill>
                    <a:schemeClr val="bg1"/>
                  </a:solidFill>
                </a:rPr>
                <a:t> </a:t>
              </a:r>
              <a:r>
                <a:rPr lang="en-US" altLang="zh-CN" sz="2400" b="0" dirty="0">
                  <a:solidFill>
                    <a:schemeClr val="bg1"/>
                  </a:solidFill>
                </a:rPr>
                <a:t>                </a:t>
              </a:r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154547" y="73305"/>
            <a:ext cx="104411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defPPr>
              <a:defRPr lang="en-US"/>
            </a:defPPr>
            <a:lvl1pPr marL="0" algn="l" defTabSz="914400" eaLnBrk="0" latinLnBrk="0" hangingPunct="0"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rgbClr val="A500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6.3.4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磁盘的指标性能</a:t>
            </a:r>
          </a:p>
        </p:txBody>
      </p:sp>
    </p:spTree>
    <p:extLst>
      <p:ext uri="{BB962C8B-B14F-4D97-AF65-F5344CB8AC3E}">
        <p14:creationId xmlns:p14="http://schemas.microsoft.com/office/powerpoint/2010/main" val="84652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1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34567" y="669180"/>
            <a:ext cx="11197244" cy="607218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例</a:t>
            </a:r>
            <a:r>
              <a:rPr lang="en-US" altLang="zh-CN" sz="2800" dirty="0"/>
              <a:t>1</a:t>
            </a:r>
            <a:r>
              <a:rPr lang="zh-CN" altLang="en-US" sz="2800" dirty="0"/>
              <a:t>：访问一个转速为</a:t>
            </a:r>
            <a:r>
              <a:rPr lang="en-US" altLang="zh-CN" sz="2800" dirty="0"/>
              <a:t>10000RPM</a:t>
            </a:r>
            <a:r>
              <a:rPr lang="zh-CN" altLang="en-US" sz="2800" dirty="0"/>
              <a:t>的典型磁盘，读写一块</a:t>
            </a:r>
            <a:r>
              <a:rPr lang="en-US" altLang="zh-CN" sz="2800" dirty="0"/>
              <a:t>512</a:t>
            </a:r>
            <a:r>
              <a:rPr lang="zh-CN" altLang="en-US" sz="2800" dirty="0"/>
              <a:t>个字节的扇区所需的平均时间是多少</a:t>
            </a:r>
            <a:r>
              <a:rPr lang="en-US" altLang="zh-CN" sz="2800" dirty="0"/>
              <a:t>?</a:t>
            </a:r>
            <a:r>
              <a:rPr lang="zh-CN" altLang="en-US" sz="2800" dirty="0"/>
              <a:t>手册给出平均寻道时间是</a:t>
            </a:r>
            <a:r>
              <a:rPr lang="en-US" altLang="zh-CN" sz="2800" dirty="0"/>
              <a:t>6ms</a:t>
            </a:r>
            <a:r>
              <a:rPr lang="zh-CN" altLang="en-US" sz="2800" dirty="0"/>
              <a:t>，传输速度是</a:t>
            </a:r>
            <a:r>
              <a:rPr lang="en-US" altLang="zh-CN" sz="2800" dirty="0"/>
              <a:t>50MB/s</a:t>
            </a:r>
            <a:r>
              <a:rPr lang="zh-CN" altLang="en-US" sz="2800" dirty="0"/>
              <a:t>，控制器开销是</a:t>
            </a:r>
            <a:r>
              <a:rPr lang="en-US" altLang="zh-CN" sz="2800" dirty="0"/>
              <a:t>0.2ms</a:t>
            </a:r>
            <a:r>
              <a:rPr lang="zh-CN" altLang="en-US" sz="2800" dirty="0"/>
              <a:t>。假设磁盘空闲无需等待时间。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解：平均磁盘存取时间</a:t>
            </a:r>
            <a:r>
              <a:rPr lang="en-US" altLang="zh-CN" sz="2800" dirty="0"/>
              <a:t>=</a:t>
            </a:r>
            <a:r>
              <a:rPr lang="zh-CN" altLang="en-US" sz="2800" dirty="0"/>
              <a:t>平均寻道时间</a:t>
            </a:r>
            <a:r>
              <a:rPr lang="en-US" altLang="zh-CN" sz="2800" dirty="0"/>
              <a:t>+</a:t>
            </a:r>
            <a:r>
              <a:rPr lang="zh-CN" altLang="en-US" sz="2800" dirty="0"/>
              <a:t>平均旋转延迟</a:t>
            </a:r>
            <a:r>
              <a:rPr lang="en-US" altLang="zh-CN" sz="2800" dirty="0"/>
              <a:t>+</a:t>
            </a:r>
            <a:r>
              <a:rPr lang="zh-CN" altLang="en-US" sz="2800" dirty="0"/>
              <a:t>传输时间</a:t>
            </a:r>
            <a:r>
              <a:rPr lang="en-US" altLang="zh-CN" sz="2800" dirty="0"/>
              <a:t>+</a:t>
            </a:r>
            <a:r>
              <a:rPr lang="zh-CN" altLang="en-US" sz="2800" dirty="0"/>
              <a:t>控制器开销：</a:t>
            </a:r>
            <a:endParaRPr lang="en-US" altLang="zh-CN" sz="2800" dirty="0"/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   </a:t>
            </a:r>
            <a:r>
              <a:rPr lang="en-US" altLang="zh-CN" sz="2800" dirty="0"/>
              <a:t>=6.0ms+0.5</a:t>
            </a:r>
            <a:r>
              <a:rPr lang="zh-CN" altLang="en-US" sz="2800" dirty="0"/>
              <a:t>转</a:t>
            </a:r>
            <a:r>
              <a:rPr lang="en-US" altLang="zh-CN" sz="2800" dirty="0"/>
              <a:t>/(10000RPM/60s/m)+0.5KB/50MB/s+0.2ms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en-US" altLang="zh-CN" sz="900" dirty="0"/>
              <a:t>	</a:t>
            </a:r>
            <a:r>
              <a:rPr lang="zh-CN" altLang="en-US" sz="900" dirty="0"/>
              <a:t> </a:t>
            </a:r>
            <a:r>
              <a:rPr lang="en-US" altLang="zh-CN" sz="2800" dirty="0"/>
              <a:t>=6.0ms+3.0ms+0.01ms+0.2ms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9.21ms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	</a:t>
            </a:r>
            <a:endParaRPr lang="en-US" altLang="zh-CN" sz="2800" dirty="0"/>
          </a:p>
        </p:txBody>
      </p:sp>
      <p:sp>
        <p:nvSpPr>
          <p:cNvPr id="124416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33927" y="0"/>
            <a:ext cx="10189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 algn="l" eaLnBrk="0" fontAlgn="base" hangingPunct="0">
              <a:spcAft>
                <a:spcPct val="0"/>
              </a:spcAft>
            </a:pPr>
            <a:r>
              <a:rPr lang="zh-CN" altLang="en-US" sz="3200" b="1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磁盘计算举例</a:t>
            </a:r>
          </a:p>
        </p:txBody>
      </p:sp>
    </p:spTree>
    <p:extLst>
      <p:ext uri="{BB962C8B-B14F-4D97-AF65-F5344CB8AC3E}">
        <p14:creationId xmlns:p14="http://schemas.microsoft.com/office/powerpoint/2010/main" val="3366402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4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4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44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4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1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34567" y="669180"/>
            <a:ext cx="11413267" cy="607218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例</a:t>
            </a:r>
            <a:r>
              <a:rPr lang="en-US" altLang="zh-CN" sz="2800" dirty="0"/>
              <a:t>2</a:t>
            </a:r>
            <a:r>
              <a:rPr lang="zh-CN" altLang="en-US" sz="2800" dirty="0"/>
              <a:t>：访问一个转速为</a:t>
            </a:r>
            <a:r>
              <a:rPr lang="en-US" altLang="zh-CN" sz="2800" dirty="0"/>
              <a:t>10000RPM</a:t>
            </a:r>
            <a:r>
              <a:rPr lang="zh-CN" altLang="en-US" sz="2800" dirty="0"/>
              <a:t>的典型磁盘，读写一块</a:t>
            </a:r>
            <a:r>
              <a:rPr lang="en-US" altLang="zh-CN" sz="2800" dirty="0"/>
              <a:t>512</a:t>
            </a:r>
            <a:r>
              <a:rPr lang="zh-CN" altLang="en-US" sz="2800" dirty="0"/>
              <a:t>个字节的扇区所需的平均时间是多少</a:t>
            </a:r>
            <a:r>
              <a:rPr lang="en-US" altLang="zh-CN" sz="2800" dirty="0"/>
              <a:t>?</a:t>
            </a:r>
            <a:r>
              <a:rPr lang="zh-CN" altLang="en-US" sz="2800" dirty="0"/>
              <a:t>手册给出平均寻道时间是</a:t>
            </a:r>
            <a:r>
              <a:rPr lang="en-US" altLang="zh-CN" sz="2800" dirty="0"/>
              <a:t>6ms</a:t>
            </a:r>
            <a:r>
              <a:rPr lang="zh-CN" altLang="en-US" sz="2800" dirty="0"/>
              <a:t>，传输速度是</a:t>
            </a:r>
            <a:r>
              <a:rPr lang="en-US" altLang="zh-CN" sz="2800" dirty="0"/>
              <a:t>50MB/s</a:t>
            </a:r>
            <a:r>
              <a:rPr lang="zh-CN" altLang="en-US" sz="2800" dirty="0"/>
              <a:t>，控制器开销是</a:t>
            </a:r>
            <a:r>
              <a:rPr lang="en-US" altLang="zh-CN" sz="2800" dirty="0"/>
              <a:t>0.2ms</a:t>
            </a:r>
            <a:r>
              <a:rPr lang="zh-CN" altLang="en-US" sz="2800" dirty="0"/>
              <a:t>。假设磁盘空闲无需等待时间。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解：平均磁盘存取时间</a:t>
            </a:r>
            <a:r>
              <a:rPr lang="en-US" altLang="zh-CN" sz="2800" dirty="0"/>
              <a:t>=</a:t>
            </a:r>
            <a:r>
              <a:rPr lang="zh-CN" altLang="en-US" sz="2800" dirty="0"/>
              <a:t>平均寻道时间</a:t>
            </a:r>
            <a:r>
              <a:rPr lang="en-US" altLang="zh-CN" sz="2800" dirty="0"/>
              <a:t>+</a:t>
            </a:r>
            <a:r>
              <a:rPr lang="zh-CN" altLang="en-US" sz="2800" dirty="0"/>
              <a:t>平均旋转延迟</a:t>
            </a:r>
            <a:r>
              <a:rPr lang="en-US" altLang="zh-CN" sz="2800" dirty="0"/>
              <a:t>+</a:t>
            </a:r>
            <a:r>
              <a:rPr lang="zh-CN" altLang="en-US" sz="2800" dirty="0"/>
              <a:t>传输时间</a:t>
            </a:r>
            <a:r>
              <a:rPr lang="en-US" altLang="zh-CN" sz="2800" dirty="0"/>
              <a:t>+</a:t>
            </a:r>
            <a:r>
              <a:rPr lang="zh-CN" altLang="en-US" sz="2800" dirty="0"/>
              <a:t>控制器开销：</a:t>
            </a:r>
            <a:endParaRPr lang="en-US" altLang="zh-CN" sz="2800" dirty="0"/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6.0ms+0.5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转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/(10000RPM/60s/m)+0.5KB/50MB/s+0.2ms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6.0ms+3.0ms+0.01ms+0.2ms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9.21ms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	如果实际的平均寻道时间是已知平均寻道时间的</a:t>
            </a:r>
            <a:r>
              <a:rPr lang="en-US" altLang="zh-CN" sz="2800" dirty="0"/>
              <a:t>25%</a:t>
            </a:r>
            <a:r>
              <a:rPr lang="zh-CN" altLang="en-US" sz="2800" dirty="0"/>
              <a:t>，则平均磁盘存取时间 </a:t>
            </a:r>
            <a:endParaRPr lang="en-US" altLang="zh-CN" sz="2800" dirty="0"/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  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1.5ms+3.0ms+0.01ms+0.2ms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4.71ms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	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endParaRPr lang="zh-CN" altLang="en-US" sz="2800" dirty="0"/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  </a:t>
            </a:r>
            <a:endParaRPr lang="en-US" altLang="zh-CN" sz="2800" dirty="0"/>
          </a:p>
        </p:txBody>
      </p:sp>
      <p:sp>
        <p:nvSpPr>
          <p:cNvPr id="124416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82539" y="38116"/>
            <a:ext cx="10153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 algn="l" eaLnBrk="0" fontAlgn="base" hangingPunct="0">
              <a:spcAft>
                <a:spcPct val="0"/>
              </a:spcAft>
            </a:pPr>
            <a:r>
              <a:rPr lang="zh-CN" altLang="en-US" sz="3200" b="1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磁盘计算举例</a:t>
            </a:r>
          </a:p>
        </p:txBody>
      </p:sp>
      <p:sp>
        <p:nvSpPr>
          <p:cNvPr id="1244165" name="Text Box 5"/>
          <p:cNvSpPr txBox="1">
            <a:spLocks noChangeArrowheads="1"/>
          </p:cNvSpPr>
          <p:nvPr/>
        </p:nvSpPr>
        <p:spPr bwMode="auto">
          <a:xfrm>
            <a:off x="1743595" y="5265204"/>
            <a:ext cx="8204039" cy="704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>
                <a:solidFill>
                  <a:schemeClr val="accent3"/>
                </a:solidFill>
                <a:latin typeface="Times New Roman" charset="0"/>
                <a:ea typeface="华文新魏" charset="-122"/>
              </a:rPr>
              <a:t>为什么实际的寻道时间只有平均</a:t>
            </a:r>
            <a:r>
              <a:rPr lang="zh-CN" altLang="en-US">
                <a:solidFill>
                  <a:schemeClr val="accent3"/>
                </a:solidFill>
                <a:latin typeface="Times New Roman" charset="0"/>
                <a:ea typeface="华文新魏" charset="-122"/>
              </a:rPr>
              <a:t>寻道时间的</a:t>
            </a:r>
            <a:r>
              <a:rPr lang="en-US" altLang="zh-CN" dirty="0">
                <a:solidFill>
                  <a:schemeClr val="accent3"/>
                </a:solidFill>
                <a:latin typeface="Times New Roman" charset="0"/>
                <a:ea typeface="华文新魏" charset="-122"/>
              </a:rPr>
              <a:t>1/4</a:t>
            </a:r>
            <a:r>
              <a:rPr lang="zh-CN" altLang="en-US" dirty="0">
                <a:solidFill>
                  <a:schemeClr val="accent3"/>
                </a:solidFill>
                <a:latin typeface="Times New Roman" charset="0"/>
                <a:ea typeface="华文新魏" charset="-122"/>
              </a:rPr>
              <a:t>？</a:t>
            </a:r>
          </a:p>
        </p:txBody>
      </p:sp>
      <p:sp>
        <p:nvSpPr>
          <p:cNvPr id="1244166" name="Text Box 6"/>
          <p:cNvSpPr txBox="1">
            <a:spLocks noChangeArrowheads="1"/>
          </p:cNvSpPr>
          <p:nvPr/>
        </p:nvSpPr>
        <p:spPr bwMode="auto">
          <a:xfrm>
            <a:off x="2413833" y="5995620"/>
            <a:ext cx="8469905" cy="78175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Times New Roman" charset="0"/>
                <a:ea typeface="华文新魏" charset="-122"/>
              </a:rPr>
              <a:t>程序访问局部性使得每次磁盘访问大多在局部磁道！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348615" y="5028284"/>
            <a:ext cx="1874044" cy="1608897"/>
            <a:chOff x="348615" y="5028284"/>
            <a:chExt cx="1874044" cy="1608897"/>
          </a:xfrm>
        </p:grpSpPr>
        <p:pic>
          <p:nvPicPr>
            <p:cNvPr id="8" name="Picture 8" descr="http://p6.zbjimg.com/task/2013-09/07/works/large522b01e1644d0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0" b="4194"/>
            <a:stretch/>
          </p:blipFill>
          <p:spPr bwMode="auto">
            <a:xfrm>
              <a:off x="348615" y="5472247"/>
              <a:ext cx="1216445" cy="116493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1776708" y="5028284"/>
              <a:ext cx="445951" cy="8879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4400" b="1" cap="none" spc="0" dirty="0">
                  <a:ln/>
                  <a:solidFill>
                    <a:schemeClr val="accent3"/>
                  </a:solidFill>
                  <a:effectLst/>
                </a:rPr>
                <a:t>？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633316" y="5248922"/>
              <a:ext cx="445950" cy="6672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3200" b="1" cap="none" spc="0" dirty="0">
                  <a:ln/>
                  <a:solidFill>
                    <a:schemeClr val="accent3"/>
                  </a:solidFill>
                  <a:effectLst/>
                </a:rPr>
                <a:t>？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514762" y="5469562"/>
              <a:ext cx="445950" cy="4466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2000" b="1" cap="none" spc="0" dirty="0">
                  <a:ln/>
                  <a:solidFill>
                    <a:schemeClr val="accent3"/>
                  </a:solidFill>
                  <a:effectLst/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25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4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44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4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4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165" grpId="0"/>
      <p:bldP spid="124416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1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34567" y="669180"/>
            <a:ext cx="11413268" cy="607218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例</a:t>
            </a:r>
            <a:r>
              <a:rPr lang="en-US" altLang="zh-CN" sz="2800" dirty="0"/>
              <a:t>2</a:t>
            </a:r>
            <a:r>
              <a:rPr lang="zh-CN" altLang="en-US" sz="2800" dirty="0"/>
              <a:t>：访问一个转速为</a:t>
            </a:r>
            <a:r>
              <a:rPr lang="en-US" altLang="zh-CN" sz="2800" dirty="0"/>
              <a:t>10000RPM</a:t>
            </a:r>
            <a:r>
              <a:rPr lang="zh-CN" altLang="en-US" sz="2800" dirty="0"/>
              <a:t>的典型磁盘，读写一块</a:t>
            </a:r>
            <a:r>
              <a:rPr lang="en-US" altLang="zh-CN" sz="2800" dirty="0"/>
              <a:t>512</a:t>
            </a:r>
            <a:r>
              <a:rPr lang="zh-CN" altLang="en-US" sz="2800" dirty="0"/>
              <a:t>个字节的扇区所需的平均时间是多少</a:t>
            </a:r>
            <a:r>
              <a:rPr lang="en-US" altLang="zh-CN" sz="2800" dirty="0"/>
              <a:t>?</a:t>
            </a:r>
            <a:r>
              <a:rPr lang="zh-CN" altLang="en-US" sz="2800" dirty="0"/>
              <a:t>手册给出平均寻道时间是</a:t>
            </a:r>
            <a:r>
              <a:rPr lang="en-US" altLang="zh-CN" sz="2800" dirty="0"/>
              <a:t>6ms</a:t>
            </a:r>
            <a:r>
              <a:rPr lang="zh-CN" altLang="en-US" sz="2800" dirty="0"/>
              <a:t>，传输速度是</a:t>
            </a:r>
            <a:r>
              <a:rPr lang="en-US" altLang="zh-CN" sz="2800" dirty="0"/>
              <a:t>50MB/s</a:t>
            </a:r>
            <a:r>
              <a:rPr lang="zh-CN" altLang="en-US" sz="2800" dirty="0"/>
              <a:t>，控制器开销是</a:t>
            </a:r>
            <a:r>
              <a:rPr lang="en-US" altLang="zh-CN" sz="2800" dirty="0"/>
              <a:t>0.2ms</a:t>
            </a:r>
            <a:r>
              <a:rPr lang="zh-CN" altLang="en-US" sz="2800" dirty="0"/>
              <a:t>。假设磁盘空闲无需等待时间。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解：平均磁盘存取时间</a:t>
            </a:r>
            <a:r>
              <a:rPr lang="en-US" altLang="zh-CN" sz="2800" dirty="0"/>
              <a:t>=</a:t>
            </a:r>
            <a:r>
              <a:rPr lang="zh-CN" altLang="en-US" sz="2800" dirty="0"/>
              <a:t>平均寻道时间</a:t>
            </a:r>
            <a:r>
              <a:rPr lang="en-US" altLang="zh-CN" sz="2800" dirty="0"/>
              <a:t>+</a:t>
            </a:r>
            <a:r>
              <a:rPr lang="zh-CN" altLang="en-US" sz="2800" dirty="0"/>
              <a:t>平均旋转延迟</a:t>
            </a:r>
            <a:r>
              <a:rPr lang="en-US" altLang="zh-CN" sz="2800" dirty="0"/>
              <a:t>+</a:t>
            </a:r>
            <a:r>
              <a:rPr lang="zh-CN" altLang="en-US" sz="2800" dirty="0"/>
              <a:t>传输时间</a:t>
            </a:r>
            <a:r>
              <a:rPr lang="en-US" altLang="zh-CN" sz="2800" dirty="0"/>
              <a:t>+</a:t>
            </a:r>
            <a:r>
              <a:rPr lang="zh-CN" altLang="en-US" sz="2800" dirty="0"/>
              <a:t>控制器开销：</a:t>
            </a:r>
            <a:endParaRPr lang="en-US" altLang="zh-CN" sz="2800" dirty="0"/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6.0ms+0.5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转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/(10000RPM/60s/m)+0.5KB/50MB/s+0.2ms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6.0ms+3.0ms+0.01ms+0.2ms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9.21ms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如果实际的平均寻道时间是已知平均寻道时间的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25%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，则平均磁盘存取时间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1.5ms+3.0ms+0.01ms+0.2ms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4.71ms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zh-CN" altLang="en-US" sz="2800" dirty="0"/>
              <a:t>  如果转速提高为</a:t>
            </a:r>
            <a:r>
              <a:rPr lang="en-US" altLang="zh-CN" sz="2800" dirty="0"/>
              <a:t>15000RPM </a:t>
            </a:r>
            <a:r>
              <a:rPr lang="zh-CN" altLang="en-US" sz="2800" dirty="0"/>
              <a:t>，则平均磁盘存取时间：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 </a:t>
            </a:r>
            <a:r>
              <a:rPr lang="en-US" altLang="zh-CN" sz="2800" dirty="0"/>
              <a:t>6.0ms+</a:t>
            </a:r>
            <a:r>
              <a:rPr lang="en-US" altLang="zh-CN" sz="2800" dirty="0">
                <a:solidFill>
                  <a:srgbClr val="FF0000"/>
                </a:solidFill>
              </a:rPr>
              <a:t>2.0ms</a:t>
            </a:r>
            <a:r>
              <a:rPr lang="en-US" altLang="zh-CN" sz="2800" dirty="0"/>
              <a:t>+0.01ms+0.2ms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8.21ms</a:t>
            </a:r>
          </a:p>
        </p:txBody>
      </p:sp>
      <p:sp>
        <p:nvSpPr>
          <p:cNvPr id="124416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26913" y="0"/>
            <a:ext cx="98367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 algn="l" eaLnBrk="0" fontAlgn="base" hangingPunct="0">
              <a:spcAft>
                <a:spcPct val="0"/>
              </a:spcAft>
            </a:pPr>
            <a:r>
              <a:rPr lang="zh-CN" altLang="en-US" sz="3200" b="1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磁盘计算举例</a:t>
            </a:r>
          </a:p>
        </p:txBody>
      </p:sp>
      <p:sp>
        <p:nvSpPr>
          <p:cNvPr id="1244164" name="Text Box 4"/>
          <p:cNvSpPr txBox="1">
            <a:spLocks noChangeArrowheads="1"/>
          </p:cNvSpPr>
          <p:nvPr/>
        </p:nvSpPr>
        <p:spPr bwMode="auto">
          <a:xfrm>
            <a:off x="1666714" y="6057292"/>
            <a:ext cx="802889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Font typeface="Wingdings" charset="2"/>
              <a:buChar char="p"/>
              <a:defRPr sz="32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Font typeface="Wingdings" charset="2"/>
              <a:buChar char="n"/>
              <a:defRPr sz="28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SzPct val="80000"/>
              <a:buFont typeface="Wingdings" charset="2"/>
              <a:buChar char="l"/>
              <a:defRPr sz="2400" b="1">
                <a:solidFill>
                  <a:schemeClr val="tx1"/>
                </a:solidFill>
                <a:latin typeface="Times New Roman" charset="0"/>
                <a:ea typeface="华文新魏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charset="2"/>
              <a:buChar char="–"/>
              <a:defRPr sz="2000" b="1">
                <a:solidFill>
                  <a:schemeClr val="tx1"/>
                </a:solidFill>
                <a:latin typeface="Arial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Arial" charset="0"/>
              </a:rPr>
              <a:t>磁盘转速非常重要！</a:t>
            </a:r>
          </a:p>
        </p:txBody>
      </p:sp>
    </p:spTree>
    <p:extLst>
      <p:ext uri="{BB962C8B-B14F-4D97-AF65-F5344CB8AC3E}">
        <p14:creationId xmlns:p14="http://schemas.microsoft.com/office/powerpoint/2010/main" val="1469338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4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4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16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8572" y="80628"/>
            <a:ext cx="117838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 algn="l" eaLnBrk="0" fontAlgn="base" hangingPunct="0">
              <a:spcAft>
                <a:spcPct val="0"/>
              </a:spcAft>
            </a:pPr>
            <a:r>
              <a:rPr lang="zh-CN" altLang="en-US" sz="3200" b="1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1192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54646" y="836613"/>
            <a:ext cx="10451691" cy="5732462"/>
          </a:xfrm>
          <a:prstGeom prst="rect">
            <a:avLst/>
          </a:prstGeom>
        </p:spPr>
        <p:txBody>
          <a:bodyPr/>
          <a:lstStyle/>
          <a:p>
            <a:pPr marL="266700" indent="-266700">
              <a:spcBef>
                <a:spcPts val="1200"/>
              </a:spcBef>
            </a:pPr>
            <a:r>
              <a:rPr lang="en-US" altLang="zh-CN" sz="2800" dirty="0"/>
              <a:t>I/O</a:t>
            </a:r>
            <a:r>
              <a:rPr lang="zh-CN" altLang="en-US" sz="2800" dirty="0"/>
              <a:t>设备概述</a:t>
            </a:r>
          </a:p>
          <a:p>
            <a:pPr marL="625475" lvl="1" indent="-266700">
              <a:spcBef>
                <a:spcPts val="1200"/>
              </a:spcBef>
            </a:pPr>
            <a:r>
              <a:rPr lang="en-US" altLang="zh-CN" sz="2400" dirty="0"/>
              <a:t>I/O</a:t>
            </a:r>
            <a:r>
              <a:rPr lang="zh-CN" altLang="en-US" sz="2400" dirty="0"/>
              <a:t>设备特点：</a:t>
            </a:r>
            <a:r>
              <a:rPr lang="zh-CN" altLang="en-US" sz="2400" dirty="0">
                <a:solidFill>
                  <a:srgbClr val="0000CC"/>
                </a:solidFill>
              </a:rPr>
              <a:t>速度慢、多样性和复杂性</a:t>
            </a:r>
            <a:endParaRPr lang="en-US" altLang="zh-CN" sz="2400" dirty="0">
              <a:solidFill>
                <a:srgbClr val="0000CC"/>
              </a:solidFill>
            </a:endParaRPr>
          </a:p>
          <a:p>
            <a:pPr marL="625475" lvl="1" indent="-266700">
              <a:spcBef>
                <a:spcPts val="1200"/>
              </a:spcBef>
            </a:pPr>
            <a:r>
              <a:rPr lang="en-US" altLang="zh-CN" sz="2400" dirty="0"/>
              <a:t>I/O</a:t>
            </a:r>
            <a:r>
              <a:rPr lang="zh-CN" altLang="en-US" sz="2400" dirty="0"/>
              <a:t>操作特点：</a:t>
            </a:r>
            <a:r>
              <a:rPr lang="zh-CN" altLang="en-US" sz="2400" dirty="0">
                <a:solidFill>
                  <a:srgbClr val="0000CC"/>
                </a:solidFill>
              </a:rPr>
              <a:t>异步性、实时性、与设备无关性和数据交换的多样性</a:t>
            </a:r>
            <a:endParaRPr lang="en-US" altLang="zh-CN" sz="2400" dirty="0">
              <a:solidFill>
                <a:srgbClr val="0000CC"/>
              </a:solidFill>
            </a:endParaRPr>
          </a:p>
          <a:p>
            <a:pPr marL="625475" lvl="1" indent="-266700">
              <a:spcBef>
                <a:spcPts val="1200"/>
              </a:spcBef>
            </a:pPr>
            <a:r>
              <a:rPr lang="en-US" altLang="zh-CN" sz="2400" dirty="0"/>
              <a:t>I/O</a:t>
            </a:r>
            <a:r>
              <a:rPr lang="zh-CN" altLang="en-US" sz="2400" dirty="0"/>
              <a:t>设备的分类：</a:t>
            </a:r>
            <a:r>
              <a:rPr lang="zh-CN" altLang="en-US" sz="2400" dirty="0">
                <a:solidFill>
                  <a:srgbClr val="0000CC"/>
                </a:solidFill>
              </a:rPr>
              <a:t>输入、输出设备及其他设备</a:t>
            </a:r>
            <a:endParaRPr lang="en-US" altLang="zh-CN" sz="2400" dirty="0">
              <a:solidFill>
                <a:srgbClr val="0000CC"/>
              </a:solidFill>
            </a:endParaRPr>
          </a:p>
          <a:p>
            <a:pPr marL="266700" indent="-266700">
              <a:spcBef>
                <a:spcPts val="1200"/>
              </a:spcBef>
            </a:pPr>
            <a:r>
              <a:rPr lang="zh-CN" altLang="en-US" sz="2800" dirty="0"/>
              <a:t>磁盘存储器</a:t>
            </a:r>
            <a:endParaRPr lang="en-US" altLang="zh-CN" sz="2800" dirty="0"/>
          </a:p>
          <a:p>
            <a:pPr marL="625475" lvl="1" indent="-266700">
              <a:spcBef>
                <a:spcPts val="1200"/>
              </a:spcBef>
            </a:pPr>
            <a:r>
              <a:rPr lang="zh-CN" altLang="en-US" sz="2400" dirty="0"/>
              <a:t>磁盘组织：</a:t>
            </a:r>
            <a:r>
              <a:rPr lang="zh-CN" altLang="en-US" sz="2400" dirty="0">
                <a:solidFill>
                  <a:srgbClr val="0000CC"/>
                </a:solidFill>
              </a:rPr>
              <a:t>盘片、磁道和扇区</a:t>
            </a:r>
            <a:endParaRPr lang="en-US" altLang="zh-CN" sz="2400" dirty="0">
              <a:solidFill>
                <a:srgbClr val="0000CC"/>
              </a:solidFill>
            </a:endParaRPr>
          </a:p>
          <a:p>
            <a:pPr marL="625475" lvl="1" indent="-266700">
              <a:spcBef>
                <a:spcPts val="1200"/>
              </a:spcBef>
            </a:pPr>
            <a:r>
              <a:rPr lang="zh-CN" altLang="en-US" sz="2400" dirty="0"/>
              <a:t>主要性能指标</a:t>
            </a:r>
            <a:endParaRPr lang="en-US" altLang="zh-CN" sz="2400" dirty="0"/>
          </a:p>
          <a:p>
            <a:pPr marL="984250" lvl="2" indent="-266700">
              <a:spcBef>
                <a:spcPts val="1200"/>
              </a:spcBef>
              <a:buFont typeface="Wingdings" charset="2"/>
              <a:buChar char="u"/>
            </a:pPr>
            <a:r>
              <a:rPr lang="zh-CN" altLang="en-US" dirty="0"/>
              <a:t>密度：</a:t>
            </a:r>
            <a:r>
              <a:rPr lang="zh-CN" altLang="en-US" dirty="0">
                <a:solidFill>
                  <a:srgbClr val="0000CC"/>
                </a:solidFill>
              </a:rPr>
              <a:t>位密度、道密度、面密度</a:t>
            </a:r>
            <a:endParaRPr lang="en-US" altLang="zh-CN" dirty="0">
              <a:solidFill>
                <a:srgbClr val="0000CC"/>
              </a:solidFill>
            </a:endParaRPr>
          </a:p>
          <a:p>
            <a:pPr marL="984250" lvl="2" indent="-266700">
              <a:spcBef>
                <a:spcPts val="1200"/>
              </a:spcBef>
              <a:buFont typeface="Wingdings" charset="2"/>
              <a:buChar char="u"/>
            </a:pPr>
            <a:r>
              <a:rPr lang="zh-CN" altLang="en-US" dirty="0"/>
              <a:t>磁盘容量：</a:t>
            </a:r>
            <a:r>
              <a:rPr lang="zh-CN" altLang="en-US" dirty="0">
                <a:solidFill>
                  <a:srgbClr val="0000CC"/>
                </a:solidFill>
              </a:rPr>
              <a:t>格式化和非格式化容量</a:t>
            </a:r>
            <a:endParaRPr lang="en-US" altLang="zh-CN" dirty="0">
              <a:solidFill>
                <a:srgbClr val="0000CC"/>
              </a:solidFill>
            </a:endParaRPr>
          </a:p>
          <a:p>
            <a:pPr marL="984250" lvl="2" indent="-266700">
              <a:spcBef>
                <a:spcPts val="1200"/>
              </a:spcBef>
              <a:buFont typeface="Wingdings" charset="2"/>
              <a:buChar char="u"/>
            </a:pPr>
            <a:r>
              <a:rPr lang="zh-CN" altLang="en-US" dirty="0"/>
              <a:t>平均访问时间：</a:t>
            </a:r>
            <a:r>
              <a:rPr lang="zh-CN" altLang="en-US" dirty="0">
                <a:solidFill>
                  <a:srgbClr val="0000CC"/>
                </a:solidFill>
              </a:rPr>
              <a:t>寻道、旋转和读写时间</a:t>
            </a:r>
            <a:endParaRPr lang="en-US" altLang="zh-CN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655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92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9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9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9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9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9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92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92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9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Placeholder 5"/>
          <p:cNvSpPr>
            <a:spLocks noGrp="1" noChangeArrowheads="1"/>
          </p:cNvSpPr>
          <p:nvPr/>
        </p:nvSpPr>
        <p:spPr bwMode="auto">
          <a:xfrm>
            <a:off x="3828256" y="1844676"/>
            <a:ext cx="48720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Font typeface="Arial" charset="0"/>
              <a:buNone/>
            </a:pPr>
            <a:r>
              <a:rPr lang="zh-CN" altLang="en-US" sz="4800">
                <a:latin typeface="微软雅黑" charset="-122"/>
                <a:ea typeface="微软雅黑" charset="-122"/>
              </a:rPr>
              <a:t>谢  谢！</a:t>
            </a:r>
          </a:p>
        </p:txBody>
      </p:sp>
      <p:pic>
        <p:nvPicPr>
          <p:cNvPr id="86018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" y="3681028"/>
            <a:ext cx="4255058" cy="274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476" y="3681026"/>
            <a:ext cx="4139943" cy="274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19" y="3681026"/>
            <a:ext cx="3763204" cy="274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9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578" y="59224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什么是输入输出系统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26" y="1088740"/>
            <a:ext cx="5600700" cy="25908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087094" y="1628800"/>
            <a:ext cx="1764196" cy="216024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733456" y="1680479"/>
            <a:ext cx="1183512" cy="574903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038302" y="1680478"/>
            <a:ext cx="1183512" cy="574903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85147" y="3742633"/>
            <a:ext cx="10468001" cy="1329271"/>
            <a:chOff x="642601" y="1451657"/>
            <a:chExt cx="10468001" cy="1329271"/>
          </a:xfrm>
        </p:grpSpPr>
        <p:pic>
          <p:nvPicPr>
            <p:cNvPr id="12" name="Picture 2" descr="http://img5.iqilu.com/c/u/2014/0110/138931244287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86" b="3511"/>
            <a:stretch/>
          </p:blipFill>
          <p:spPr bwMode="auto">
            <a:xfrm>
              <a:off x="642601" y="1451657"/>
              <a:ext cx="1057531" cy="132927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组合 12"/>
            <p:cNvGrpSpPr/>
            <p:nvPr/>
          </p:nvGrpSpPr>
          <p:grpSpPr>
            <a:xfrm>
              <a:off x="1574964" y="1648747"/>
              <a:ext cx="9535638" cy="1080000"/>
              <a:chOff x="2170770" y="1016852"/>
              <a:chExt cx="9181020" cy="10800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2170770" y="1016852"/>
                <a:ext cx="9181019" cy="1080000"/>
                <a:chOff x="2854087" y="1016852"/>
                <a:chExt cx="7323138" cy="1080000"/>
              </a:xfrm>
            </p:grpSpPr>
            <p:sp>
              <p:nvSpPr>
                <p:cNvPr id="16" name="AutoShape 9"/>
                <p:cNvSpPr>
                  <a:spLocks noChangeArrowheads="1"/>
                </p:cNvSpPr>
                <p:nvPr/>
              </p:nvSpPr>
              <p:spPr bwMode="auto">
                <a:xfrm>
                  <a:off x="2854087" y="1016852"/>
                  <a:ext cx="7323138" cy="108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  <p:sp>
              <p:nvSpPr>
                <p:cNvPr id="17" name="AutoShape 9"/>
                <p:cNvSpPr>
                  <a:spLocks noChangeArrowheads="1"/>
                </p:cNvSpPr>
                <p:nvPr/>
              </p:nvSpPr>
              <p:spPr bwMode="auto">
                <a:xfrm>
                  <a:off x="2854087" y="1988852"/>
                  <a:ext cx="7323138" cy="108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000">
                    <a:latin typeface="Times New Roman" pitchFamily="18" charset="0"/>
                    <a:ea typeface="黑体" pitchFamily="49" charset="-122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5" name="Rectangle 18"/>
              <p:cNvSpPr>
                <a:spLocks noChangeArrowheads="1"/>
              </p:cNvSpPr>
              <p:nvPr/>
            </p:nvSpPr>
            <p:spPr bwMode="auto">
              <a:xfrm>
                <a:off x="2508994" y="1088740"/>
                <a:ext cx="8842796" cy="954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b="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itchFamily="18" charset="0"/>
                  </a:rPr>
                  <a:t>输入输出系统</a:t>
                </a:r>
                <a:r>
                  <a:rPr lang="zh-CN" altLang="en-US" b="0" dirty="0">
                    <a:latin typeface="+mn-ea"/>
                    <a:ea typeface="+mn-ea"/>
                    <a:cs typeface="Times New Roman" pitchFamily="18" charset="0"/>
                  </a:rPr>
                  <a:t>是用于控制外设与主存、外设与</a:t>
                </a:r>
                <a:r>
                  <a:rPr lang="en-US" altLang="zh-CN" b="0" dirty="0">
                    <a:latin typeface="+mn-ea"/>
                    <a:ea typeface="+mn-ea"/>
                    <a:cs typeface="Times New Roman" pitchFamily="18" charset="0"/>
                  </a:rPr>
                  <a:t>CPU</a:t>
                </a:r>
                <a:r>
                  <a:rPr lang="zh-CN" altLang="en-US" b="0" dirty="0">
                    <a:latin typeface="+mn-ea"/>
                    <a:ea typeface="+mn-ea"/>
                    <a:cs typeface="Times New Roman" pitchFamily="18" charset="0"/>
                  </a:rPr>
                  <a:t>之间进行数据交换的</a:t>
                </a:r>
                <a:r>
                  <a:rPr lang="zh-CN" altLang="en-US" b="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itchFamily="18" charset="0"/>
                  </a:rPr>
                  <a:t>软、硬件系统</a:t>
                </a:r>
                <a:r>
                  <a:rPr lang="zh-CN" altLang="en-US" b="0" dirty="0">
                    <a:latin typeface="+mn-ea"/>
                    <a:ea typeface="+mn-ea"/>
                    <a:cs typeface="Times New Roman" pitchFamily="18" charset="0"/>
                  </a:rPr>
                  <a:t>。</a:t>
                </a:r>
                <a:endParaRPr lang="en-US" altLang="zh-CN" b="0" dirty="0">
                  <a:latin typeface="+mn-ea"/>
                  <a:ea typeface="+mn-ea"/>
                  <a:cs typeface="Times New Roman" pitchFamily="18" charset="0"/>
                </a:endParaRPr>
              </a:p>
            </p:txBody>
          </p:sp>
        </p:grpSp>
      </p:grpSp>
      <p:sp>
        <p:nvSpPr>
          <p:cNvPr id="23" name="AutoShape 9"/>
          <p:cNvSpPr>
            <a:spLocks noChangeArrowheads="1"/>
          </p:cNvSpPr>
          <p:nvPr/>
        </p:nvSpPr>
        <p:spPr bwMode="auto">
          <a:xfrm>
            <a:off x="1558702" y="5304028"/>
            <a:ext cx="9181019" cy="1080000"/>
          </a:xfrm>
          <a:prstGeom prst="roundRect">
            <a:avLst>
              <a:gd name="adj" fmla="val 0"/>
            </a:avLst>
          </a:prstGeom>
          <a:solidFill>
            <a:srgbClr val="CCEC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zh-CN" b="0" dirty="0">
                <a:latin typeface="+mn-ea"/>
                <a:ea typeface="+mn-ea"/>
              </a:rPr>
              <a:t>I/O</a:t>
            </a:r>
            <a:r>
              <a:rPr lang="zh-CN" altLang="en-US" b="0" dirty="0">
                <a:latin typeface="+mn-ea"/>
                <a:ea typeface="+mn-ea"/>
              </a:rPr>
              <a:t>硬件：</a:t>
            </a:r>
            <a:r>
              <a:rPr lang="en-US" altLang="zh-CN" b="0" dirty="0">
                <a:solidFill>
                  <a:schemeClr val="accent3"/>
                </a:solidFill>
                <a:latin typeface="+mn-ea"/>
                <a:ea typeface="+mn-ea"/>
              </a:rPr>
              <a:t>I/O</a:t>
            </a:r>
            <a:r>
              <a:rPr lang="zh-CN" altLang="en-US" b="0" dirty="0">
                <a:solidFill>
                  <a:schemeClr val="accent3"/>
                </a:solidFill>
                <a:latin typeface="+mn-ea"/>
                <a:ea typeface="+mn-ea"/>
              </a:rPr>
              <a:t>设备（外设）和</a:t>
            </a:r>
            <a:r>
              <a:rPr lang="en-US" altLang="zh-CN" b="0" dirty="0">
                <a:solidFill>
                  <a:schemeClr val="accent3"/>
                </a:solidFill>
                <a:latin typeface="+mn-ea"/>
                <a:ea typeface="+mn-ea"/>
              </a:rPr>
              <a:t>I/O</a:t>
            </a:r>
            <a:r>
              <a:rPr lang="zh-CN" altLang="en-US" b="0" dirty="0">
                <a:solidFill>
                  <a:schemeClr val="accent3"/>
                </a:solidFill>
                <a:latin typeface="+mn-ea"/>
                <a:ea typeface="+mn-ea"/>
              </a:rPr>
              <a:t>接口</a:t>
            </a:r>
            <a:endParaRPr lang="en-US" altLang="zh-CN" b="0" dirty="0">
              <a:solidFill>
                <a:schemeClr val="accent3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b="0" dirty="0">
                <a:latin typeface="+mn-ea"/>
                <a:ea typeface="+mn-ea"/>
              </a:rPr>
              <a:t>I/O</a:t>
            </a:r>
            <a:r>
              <a:rPr lang="zh-CN" altLang="en-US" b="0" dirty="0">
                <a:latin typeface="+mn-ea"/>
                <a:ea typeface="+mn-ea"/>
              </a:rPr>
              <a:t>软件：</a:t>
            </a:r>
            <a:r>
              <a:rPr lang="zh-CN" altLang="en-US" b="0" dirty="0">
                <a:solidFill>
                  <a:schemeClr val="accent3"/>
                </a:solidFill>
                <a:latin typeface="+mn-ea"/>
                <a:ea typeface="+mn-ea"/>
              </a:rPr>
              <a:t>参与</a:t>
            </a:r>
            <a:r>
              <a:rPr lang="en-US" altLang="zh-CN" b="0" dirty="0">
                <a:solidFill>
                  <a:schemeClr val="accent3"/>
                </a:solidFill>
                <a:latin typeface="+mn-ea"/>
                <a:ea typeface="+mn-ea"/>
              </a:rPr>
              <a:t>I/O</a:t>
            </a:r>
            <a:r>
              <a:rPr lang="zh-CN" altLang="en-US" b="0" dirty="0">
                <a:solidFill>
                  <a:schemeClr val="accent3"/>
                </a:solidFill>
                <a:latin typeface="+mn-ea"/>
                <a:ea typeface="+mn-ea"/>
              </a:rPr>
              <a:t>任务的专用软件</a:t>
            </a:r>
            <a:endParaRPr lang="en-US" altLang="zh-CN" b="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  <p:sp>
        <p:nvSpPr>
          <p:cNvPr id="24" name="AutoShape 9"/>
          <p:cNvSpPr>
            <a:spLocks noChangeArrowheads="1"/>
          </p:cNvSpPr>
          <p:nvPr/>
        </p:nvSpPr>
        <p:spPr bwMode="auto">
          <a:xfrm>
            <a:off x="1558702" y="6276028"/>
            <a:ext cx="9181019" cy="108000"/>
          </a:xfrm>
          <a:prstGeom prst="roundRect">
            <a:avLst>
              <a:gd name="adj" fmla="val 0"/>
            </a:avLst>
          </a:prstGeom>
          <a:solidFill>
            <a:srgbClr val="89D2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sz="200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1693444" y="5367121"/>
            <a:ext cx="8842795" cy="46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sz="2200" dirty="0">
              <a:solidFill>
                <a:srgbClr val="C0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20" name="Picture 4" descr="http://img5.iqilu.com/c/u/2014/0110/13893124438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9" r="6773" b="4912"/>
          <a:stretch/>
        </p:blipFill>
        <p:spPr bwMode="auto">
          <a:xfrm>
            <a:off x="10919742" y="5046303"/>
            <a:ext cx="1191058" cy="1399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7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  <p:bldP spid="23" grpId="0" animBg="1"/>
      <p:bldP spid="24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570" y="21205"/>
            <a:ext cx="10631711" cy="6460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590" y="1701056"/>
            <a:ext cx="11233248" cy="4608264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sz="2800" dirty="0"/>
              <a:t>从交互方式来分</a:t>
            </a:r>
            <a:endParaRPr lang="en-US" altLang="zh-CN" sz="2800" dirty="0"/>
          </a:p>
          <a:p>
            <a:pPr lvl="1">
              <a:buFont typeface="Wingdings" charset="2"/>
              <a:buChar char="l"/>
            </a:pPr>
            <a:r>
              <a:rPr lang="zh-CN" altLang="en-US" dirty="0"/>
              <a:t>人</a:t>
            </a:r>
            <a:r>
              <a:rPr lang="en-US" altLang="zh-CN" dirty="0"/>
              <a:t>-</a:t>
            </a:r>
            <a:r>
              <a:rPr lang="zh-CN" altLang="en-US" dirty="0"/>
              <a:t>机交互设备</a:t>
            </a:r>
            <a:endParaRPr lang="en-US" altLang="zh-CN" dirty="0"/>
          </a:p>
          <a:p>
            <a:pPr lvl="1">
              <a:buFont typeface="Wingdings" charset="2"/>
              <a:buChar char="l"/>
            </a:pPr>
            <a:r>
              <a:rPr lang="zh-CN" altLang="en-US" dirty="0"/>
              <a:t>机器可读设备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zh-CN" altLang="en-US" sz="2800" dirty="0"/>
              <a:t>从操作功能来分</a:t>
            </a:r>
            <a:endParaRPr lang="en-US" altLang="zh-CN" sz="2800" dirty="0"/>
          </a:p>
          <a:p>
            <a:pPr lvl="1">
              <a:buFont typeface="Wingdings" charset="2"/>
              <a:buChar char="l"/>
            </a:pPr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输出设备</a:t>
            </a:r>
            <a:endParaRPr lang="en-US" altLang="zh-CN" dirty="0"/>
          </a:p>
          <a:p>
            <a:pPr lvl="1">
              <a:buFont typeface="Wingdings" charset="2"/>
              <a:buChar char="l"/>
            </a:pPr>
            <a:r>
              <a:rPr lang="zh-CN" altLang="en-US" dirty="0"/>
              <a:t>外部存储设备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74" y="2864340"/>
            <a:ext cx="2526865" cy="1298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58" y="3858384"/>
            <a:ext cx="1057203" cy="578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575" y="3636404"/>
            <a:ext cx="1163621" cy="872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590" y="2696745"/>
            <a:ext cx="736225" cy="779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15" y="2672916"/>
            <a:ext cx="867544" cy="867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98" y="3181425"/>
            <a:ext cx="1856995" cy="1392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117" y="3656428"/>
            <a:ext cx="708670" cy="7086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29" y="1109836"/>
            <a:ext cx="1850434" cy="1321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17" y="1758524"/>
            <a:ext cx="1206154" cy="1022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17" y="947390"/>
            <a:ext cx="912077" cy="882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94" y="1039685"/>
            <a:ext cx="1424927" cy="815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37" y="2083587"/>
            <a:ext cx="912952" cy="519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51" y="804849"/>
            <a:ext cx="1201770" cy="902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043" y="1496700"/>
            <a:ext cx="1695208" cy="1253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72" y="4458316"/>
            <a:ext cx="1333342" cy="1056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49" y="4687096"/>
            <a:ext cx="1365063" cy="1023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42" y="4574171"/>
            <a:ext cx="1764508" cy="1698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73" y="5548598"/>
            <a:ext cx="1367421" cy="911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48" y="4829809"/>
            <a:ext cx="1507740" cy="1005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65" y="2794271"/>
            <a:ext cx="571156" cy="797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组 3"/>
          <p:cNvGrpSpPr/>
          <p:nvPr/>
        </p:nvGrpSpPr>
        <p:grpSpPr>
          <a:xfrm>
            <a:off x="1295957" y="4293096"/>
            <a:ext cx="2134953" cy="2304256"/>
            <a:chOff x="1295957" y="3973378"/>
            <a:chExt cx="2350643" cy="2695982"/>
          </a:xfrm>
        </p:grpSpPr>
        <p:pic>
          <p:nvPicPr>
            <p:cNvPr id="46" name="Picture 8" descr="http://p6.zbjimg.com/task/2013-09/07/works/large522b01e1644d0.jpg"/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0" b="4194"/>
            <a:stretch/>
          </p:blipFill>
          <p:spPr bwMode="auto">
            <a:xfrm>
              <a:off x="1295957" y="4509120"/>
              <a:ext cx="2122781" cy="21602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/>
            <p:cNvSpPr/>
            <p:nvPr/>
          </p:nvSpPr>
          <p:spPr>
            <a:xfrm>
              <a:off x="3155596" y="3973378"/>
              <a:ext cx="491004" cy="10388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4400" b="1" cap="none" spc="0" dirty="0">
                  <a:ln/>
                  <a:solidFill>
                    <a:schemeClr val="accent3"/>
                  </a:solidFill>
                  <a:effectLst/>
                </a:rPr>
                <a:t>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2946689" y="4267512"/>
              <a:ext cx="491004" cy="78072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3200" b="1" cap="none" spc="0" dirty="0">
                  <a:ln/>
                  <a:solidFill>
                    <a:schemeClr val="accent3"/>
                  </a:solidFill>
                  <a:effectLst/>
                </a:rPr>
                <a:t>？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2784514" y="4525660"/>
              <a:ext cx="491004" cy="5225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2000" b="1" cap="none" spc="0" dirty="0">
                  <a:ln/>
                  <a:solidFill>
                    <a:schemeClr val="accent3"/>
                  </a:solidFill>
                  <a:effectLst/>
                </a:rPr>
                <a:t>？</a:t>
              </a:r>
            </a:p>
          </p:txBody>
        </p:sp>
      </p:grpSp>
      <p:sp>
        <p:nvSpPr>
          <p:cNvPr id="41" name="矩形 40"/>
          <p:cNvSpPr/>
          <p:nvPr/>
        </p:nvSpPr>
        <p:spPr>
          <a:xfrm>
            <a:off x="550590" y="908720"/>
            <a:ext cx="4104456" cy="66684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8900" indent="0">
              <a:lnSpc>
                <a:spcPct val="120000"/>
              </a:lnSpc>
              <a:buNone/>
            </a:pPr>
            <a:r>
              <a:rPr lang="en-US" altLang="zh-CN" sz="3200" dirty="0">
                <a:latin typeface="+mn-ea"/>
                <a:ea typeface="+mn-ea"/>
              </a:rPr>
              <a:t>I/O</a:t>
            </a:r>
            <a:r>
              <a:rPr lang="zh-CN" altLang="en-US" sz="3200" dirty="0">
                <a:latin typeface="+mn-ea"/>
                <a:ea typeface="+mn-ea"/>
              </a:rPr>
              <a:t>设备的分类</a:t>
            </a:r>
            <a:endParaRPr lang="en-US" altLang="zh-CN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981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" dur="50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4" dur="50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6" dur="50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>
          <a:xfrm>
            <a:off x="982638" y="1556792"/>
            <a:ext cx="10920052" cy="460851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603250" indent="-514350">
              <a:lnSpc>
                <a:spcPct val="120000"/>
              </a:lnSpc>
              <a:buFont typeface="隶书" charset="0"/>
              <a:buAutoNum type="circleNumDbPlain"/>
            </a:pP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设备</a:t>
            </a:r>
            <a:r>
              <a:rPr kumimoji="1" lang="zh-CN" altLang="en-US" dirty="0">
                <a:latin typeface="+mn-ea"/>
              </a:rPr>
              <a:t>是计算机系统重要组成部分，相当于计算机的五官四肢 </a:t>
            </a:r>
          </a:p>
          <a:p>
            <a:pPr marL="627063" lvl="1" indent="-276225">
              <a:lnSpc>
                <a:spcPct val="120000"/>
              </a:lnSpc>
            </a:pPr>
            <a:r>
              <a:rPr kumimoji="1" lang="zh-CN" altLang="en-US" dirty="0">
                <a:latin typeface="+mn-ea"/>
              </a:rPr>
              <a:t>如果没有</a:t>
            </a:r>
            <a:r>
              <a:rPr kumimoji="1" lang="en-US" altLang="zh-CN" dirty="0">
                <a:latin typeface="+mn-ea"/>
              </a:rPr>
              <a:t>I/O</a:t>
            </a:r>
            <a:r>
              <a:rPr kumimoji="1" lang="zh-CN" altLang="en-US" dirty="0">
                <a:latin typeface="+mn-ea"/>
              </a:rPr>
              <a:t>设备，计算机不能运转</a:t>
            </a:r>
          </a:p>
          <a:p>
            <a:pPr marL="627063" lvl="1" indent="-276225">
              <a:lnSpc>
                <a:spcPct val="120000"/>
              </a:lnSpc>
            </a:pPr>
            <a:r>
              <a:rPr kumimoji="1" lang="zh-CN" altLang="en-US" dirty="0">
                <a:latin typeface="+mn-ea"/>
              </a:rPr>
              <a:t>不全或性能不好，计算机效率低</a:t>
            </a:r>
          </a:p>
          <a:p>
            <a:pPr marL="603250" indent="-514350">
              <a:lnSpc>
                <a:spcPct val="120000"/>
              </a:lnSpc>
              <a:buFont typeface="Wingdings" charset="0"/>
              <a:buAutoNum type="circleNumDbPlain"/>
            </a:pPr>
            <a:r>
              <a:rPr kumimoji="1" lang="zh-CN" altLang="en-US" dirty="0">
                <a:latin typeface="+mn-ea"/>
              </a:rPr>
              <a:t>人机通信和对话的工具</a:t>
            </a:r>
          </a:p>
          <a:p>
            <a:pPr marL="627063" lvl="1" indent="-276225">
              <a:lnSpc>
                <a:spcPct val="120000"/>
              </a:lnSpc>
            </a:pPr>
            <a:r>
              <a:rPr kumimoji="1" lang="zh-CN" altLang="en-US" dirty="0">
                <a:latin typeface="+mn-ea"/>
              </a:rPr>
              <a:t>了解机器运行状态，进行故障诊断，控制、命令计算机，都通过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设备</a:t>
            </a:r>
            <a:r>
              <a:rPr kumimoji="1" lang="zh-CN" altLang="en-US" dirty="0">
                <a:latin typeface="+mn-ea"/>
              </a:rPr>
              <a:t>。如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键盘</a:t>
            </a:r>
            <a:r>
              <a:rPr kumimoji="1" lang="zh-CN" altLang="en-US" dirty="0">
                <a:latin typeface="+mn-ea"/>
              </a:rPr>
              <a:t>、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显示器，等</a:t>
            </a:r>
            <a:endParaRPr kumimoji="1" lang="en-US" altLang="zh-CN" dirty="0">
              <a:solidFill>
                <a:srgbClr val="FF0000"/>
              </a:solidFill>
              <a:latin typeface="+mn-ea"/>
            </a:endParaRPr>
          </a:p>
          <a:p>
            <a:pPr marL="1163638" lvl="2" indent="-533400">
              <a:lnSpc>
                <a:spcPct val="120000"/>
              </a:lnSpc>
            </a:pPr>
            <a:endParaRPr kumimoji="1" lang="zh-CN" altLang="en-US" sz="2800" dirty="0">
              <a:latin typeface="+mn-ea"/>
            </a:endParaRPr>
          </a:p>
        </p:txBody>
      </p:sp>
      <p:sp>
        <p:nvSpPr>
          <p:cNvPr id="280580" name="AutoShape 4"/>
          <p:cNvSpPr>
            <a:spLocks noChangeArrowheads="1"/>
          </p:cNvSpPr>
          <p:nvPr/>
        </p:nvSpPr>
        <p:spPr bwMode="auto">
          <a:xfrm>
            <a:off x="7247334" y="2780928"/>
            <a:ext cx="4752528" cy="2520280"/>
          </a:xfrm>
          <a:prstGeom prst="wedgeRoundRectCallout">
            <a:avLst>
              <a:gd name="adj1" fmla="val -46501"/>
              <a:gd name="adj2" fmla="val -73822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zh-CN" altLang="en-US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第一代计算机中， </a:t>
            </a:r>
            <a:r>
              <a:rPr lang="en-US" altLang="zh-CN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I/O</a:t>
            </a:r>
            <a:r>
              <a:rPr lang="zh-CN" altLang="en-US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设备在整机中的造价比重不到</a:t>
            </a:r>
            <a:r>
              <a:rPr lang="en-US" altLang="zh-CN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5</a:t>
            </a:r>
            <a:r>
              <a:rPr lang="zh-CN" altLang="en-US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％，第二代机中迅速上升至</a:t>
            </a:r>
            <a:r>
              <a:rPr lang="en-US" altLang="zh-CN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30</a:t>
            </a:r>
            <a:r>
              <a:rPr lang="zh-CN" altLang="en-US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～</a:t>
            </a:r>
            <a:r>
              <a:rPr lang="en-US" altLang="zh-CN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40</a:t>
            </a:r>
            <a:r>
              <a:rPr lang="zh-CN" altLang="en-US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％。第三代机中已超过</a:t>
            </a:r>
            <a:r>
              <a:rPr lang="en-US" altLang="zh-CN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50</a:t>
            </a:r>
            <a:r>
              <a:rPr lang="zh-CN" altLang="en-US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％，而现在达</a:t>
            </a:r>
            <a:r>
              <a:rPr lang="en-US" altLang="zh-CN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80</a:t>
            </a:r>
            <a:r>
              <a:rPr lang="zh-CN" altLang="en-US" sz="2600" b="1" dirty="0">
                <a:solidFill>
                  <a:schemeClr val="accent3"/>
                </a:solidFill>
                <a:latin typeface="STFangsong" charset="-122"/>
                <a:ea typeface="STFangsong" charset="-122"/>
                <a:cs typeface="STFangsong" charset="-122"/>
              </a:rPr>
              <a:t>％以上</a:t>
            </a:r>
          </a:p>
        </p:txBody>
      </p:sp>
      <p:sp>
        <p:nvSpPr>
          <p:cNvPr id="3" name="矩形 2"/>
          <p:cNvSpPr/>
          <p:nvPr/>
        </p:nvSpPr>
        <p:spPr>
          <a:xfrm>
            <a:off x="982638" y="889943"/>
            <a:ext cx="4680520" cy="66684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8900" indent="0">
              <a:lnSpc>
                <a:spcPct val="120000"/>
              </a:lnSpc>
              <a:buNone/>
            </a:pPr>
            <a:r>
              <a:rPr lang="en-US" altLang="zh-CN" sz="3200" dirty="0">
                <a:latin typeface="+mn-ea"/>
                <a:ea typeface="+mn-ea"/>
              </a:rPr>
              <a:t>I/O</a:t>
            </a:r>
            <a:r>
              <a:rPr lang="zh-CN" altLang="en-US" sz="3200" dirty="0">
                <a:latin typeface="+mn-ea"/>
                <a:ea typeface="+mn-ea"/>
              </a:rPr>
              <a:t>设备的地位和作用</a:t>
            </a:r>
            <a:endParaRPr lang="en-US" altLang="zh-CN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6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05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0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82505"/>
            <a:ext cx="10631711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eaLnBrk="0" fontAlgn="base">
              <a:spcAft>
                <a:spcPct val="0"/>
              </a:spcAft>
            </a:pPr>
            <a:r>
              <a:rPr lang="en-US" altLang="zh-CN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I/O</a:t>
            </a:r>
            <a:r>
              <a:rPr lang="zh-CN" altLang="en-US" sz="3200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>
          <a:xfrm>
            <a:off x="982638" y="1556792"/>
            <a:ext cx="10920052" cy="432023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603250" indent="-514350">
              <a:lnSpc>
                <a:spcPct val="140000"/>
              </a:lnSpc>
              <a:buFont typeface="+mj-ea"/>
              <a:buAutoNum type="circleNumDbPlain" startAt="3"/>
            </a:pPr>
            <a:r>
              <a:rPr lang="zh-CN" altLang="en-US" dirty="0">
                <a:latin typeface="+mn-ea"/>
              </a:rPr>
              <a:t>不同媒体间信息变换的装置</a:t>
            </a:r>
          </a:p>
          <a:p>
            <a:pPr marL="603250" indent="-514350">
              <a:lnSpc>
                <a:spcPct val="140000"/>
              </a:lnSpc>
              <a:buFont typeface="隶书" charset="0"/>
              <a:buAutoNum type="circleNumDbPlain" startAt="3"/>
            </a:pPr>
            <a:r>
              <a:rPr lang="zh-CN" altLang="en-US" dirty="0">
                <a:latin typeface="+mn-ea"/>
              </a:rPr>
              <a:t>系统软件及信息资源的驻留地</a:t>
            </a:r>
          </a:p>
          <a:p>
            <a:pPr marL="603250" indent="-514350">
              <a:lnSpc>
                <a:spcPct val="140000"/>
              </a:lnSpc>
              <a:buFont typeface="隶书" charset="0"/>
              <a:buAutoNum type="circleNumDbPlain" startAt="3"/>
            </a:pPr>
            <a:r>
              <a:rPr lang="zh-CN" altLang="en-US" dirty="0">
                <a:latin typeface="+mn-ea"/>
              </a:rPr>
              <a:t>推广应用的桥梁</a:t>
            </a:r>
          </a:p>
          <a:p>
            <a:pPr marL="1163638" lvl="2" indent="-533400">
              <a:lnSpc>
                <a:spcPct val="140000"/>
              </a:lnSpc>
            </a:pPr>
            <a:endParaRPr kumimoji="1" lang="zh-CN" altLang="en-US" sz="28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638" y="889943"/>
            <a:ext cx="4680520" cy="66684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8900" indent="0">
              <a:lnSpc>
                <a:spcPct val="120000"/>
              </a:lnSpc>
              <a:buNone/>
            </a:pPr>
            <a:r>
              <a:rPr lang="en-US" altLang="zh-CN" sz="3200" dirty="0">
                <a:latin typeface="+mn-ea"/>
                <a:ea typeface="+mn-ea"/>
              </a:rPr>
              <a:t>I/O</a:t>
            </a:r>
            <a:r>
              <a:rPr lang="zh-CN" altLang="en-US" sz="3200" dirty="0">
                <a:latin typeface="+mn-ea"/>
                <a:ea typeface="+mn-ea"/>
              </a:rPr>
              <a:t>设备的地位和作用</a:t>
            </a:r>
            <a:endParaRPr lang="en-US" altLang="zh-CN" sz="3200" dirty="0">
              <a:latin typeface="+mn-ea"/>
              <a:ea typeface="+mn-ea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4871070" y="4005064"/>
            <a:ext cx="6120680" cy="1656184"/>
          </a:xfrm>
          <a:prstGeom prst="wedgeRoundRectCallout">
            <a:avLst>
              <a:gd name="adj1" fmla="val -51497"/>
              <a:gd name="adj2" fmla="val -74127"/>
              <a:gd name="adj3" fmla="val 16667"/>
            </a:avLst>
          </a:prstGeom>
          <a:solidFill>
            <a:srgbClr val="FFFF00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华文新魏" charset="0"/>
                <a:ea typeface="华文新魏" charset="0"/>
                <a:cs typeface="华文新魏" charset="0"/>
              </a:rPr>
              <a:t>计算机的普及应用促进了</a:t>
            </a:r>
            <a:r>
              <a:rPr lang="en-US" altLang="zh-CN" b="1" dirty="0">
                <a:solidFill>
                  <a:srgbClr val="0000FF"/>
                </a:solidFill>
                <a:latin typeface="华文新魏" charset="0"/>
                <a:ea typeface="华文新魏" charset="0"/>
                <a:cs typeface="华文新魏" charset="0"/>
              </a:rPr>
              <a:t>I/O</a:t>
            </a:r>
            <a:r>
              <a:rPr lang="zh-CN" altLang="en-US" b="1" dirty="0">
                <a:solidFill>
                  <a:srgbClr val="0000FF"/>
                </a:solidFill>
                <a:latin typeface="华文新魏" charset="0"/>
                <a:ea typeface="华文新魏" charset="0"/>
                <a:cs typeface="华文新魏" charset="0"/>
              </a:rPr>
              <a:t>外设的发展，而新型</a:t>
            </a:r>
            <a:r>
              <a:rPr lang="en-US" altLang="zh-CN" b="1" dirty="0">
                <a:solidFill>
                  <a:srgbClr val="0000FF"/>
                </a:solidFill>
                <a:latin typeface="华文新魏" charset="0"/>
                <a:ea typeface="华文新魏" charset="0"/>
                <a:cs typeface="华文新魏" charset="0"/>
              </a:rPr>
              <a:t>I/O</a:t>
            </a:r>
            <a:r>
              <a:rPr lang="zh-CN" altLang="en-US" b="1" dirty="0">
                <a:solidFill>
                  <a:srgbClr val="0000FF"/>
                </a:solidFill>
                <a:latin typeface="华文新魏" charset="0"/>
                <a:ea typeface="华文新魏" charset="0"/>
                <a:cs typeface="华文新魏" charset="0"/>
              </a:rPr>
              <a:t>外设的出现又推动了计算机在不同领域的广泛应用</a:t>
            </a:r>
          </a:p>
        </p:txBody>
      </p:sp>
    </p:spTree>
    <p:extLst>
      <p:ext uri="{BB962C8B-B14F-4D97-AF65-F5344CB8AC3E}">
        <p14:creationId xmlns:p14="http://schemas.microsoft.com/office/powerpoint/2010/main" val="45032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theme/theme1.xml><?xml version="1.0" encoding="utf-8"?>
<a:theme xmlns:a="http://schemas.openxmlformats.org/drawingml/2006/main" name="自定义设计方案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00000"/>
      </a:accent2>
      <a:accent3>
        <a:srgbClr val="0000FF"/>
      </a:accent3>
      <a:accent4>
        <a:srgbClr val="00B0F0"/>
      </a:accent4>
      <a:accent5>
        <a:srgbClr val="0000BF"/>
      </a:accent5>
      <a:accent6>
        <a:srgbClr val="00B050"/>
      </a:accent6>
      <a:hlink>
        <a:srgbClr val="92D050"/>
      </a:hlink>
      <a:folHlink>
        <a:srgbClr val="FF0000"/>
      </a:folHlink>
    </a:clrScheme>
    <a:fontScheme name="自定义 11">
      <a:majorFont>
        <a:latin typeface="Times New Roman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 anchor="ctr" anchorCtr="0">
        <a:spAutoFit/>
      </a:bodyPr>
      <a:lstStyle>
        <a:defPPr>
          <a:defRPr sz="3600" dirty="0">
            <a:ln>
              <a:solidFill>
                <a:schemeClr val="tx1"/>
              </a:solidFill>
            </a:ln>
            <a:solidFill>
              <a:srgbClr val="005BE2"/>
            </a:solidFill>
            <a:latin typeface="+mj-ea"/>
            <a:ea typeface="+mj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00000"/>
      </a:accent2>
      <a:accent3>
        <a:srgbClr val="0000FF"/>
      </a:accent3>
      <a:accent4>
        <a:srgbClr val="00B0F0"/>
      </a:accent4>
      <a:accent5>
        <a:srgbClr val="0000BF"/>
      </a:accent5>
      <a:accent6>
        <a:srgbClr val="00B050"/>
      </a:accent6>
      <a:hlink>
        <a:srgbClr val="92D050"/>
      </a:hlink>
      <a:folHlink>
        <a:srgbClr val="FF0000"/>
      </a:folHlink>
    </a:clrScheme>
    <a:fontScheme name="自定义 11">
      <a:majorFont>
        <a:latin typeface="Times New Roman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 anchor="ctr" anchorCtr="0">
        <a:spAutoFit/>
      </a:bodyPr>
      <a:lstStyle>
        <a:defPPr>
          <a:defRPr sz="3600" dirty="0">
            <a:ln>
              <a:solidFill>
                <a:schemeClr val="tx1"/>
              </a:solidFill>
            </a:ln>
            <a:solidFill>
              <a:srgbClr val="005BE2"/>
            </a:solidFill>
            <a:latin typeface="+mj-ea"/>
            <a:ea typeface="+mj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《卫星导航定位导论》 20100913</Template>
  <TotalTime>33383</TotalTime>
  <Words>3776</Words>
  <Application>Microsoft Office PowerPoint</Application>
  <PresentationFormat>自定义</PresentationFormat>
  <Paragraphs>589</Paragraphs>
  <Slides>56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74" baseType="lpstr">
      <vt:lpstr>DengXian</vt:lpstr>
      <vt:lpstr>DengXian Light</vt:lpstr>
      <vt:lpstr>STFangsong</vt:lpstr>
      <vt:lpstr>华文新魏</vt:lpstr>
      <vt:lpstr>华文新魏</vt:lpstr>
      <vt:lpstr>华文中宋</vt:lpstr>
      <vt:lpstr>隶书</vt:lpstr>
      <vt:lpstr>微软雅黑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自定义设计方案</vt:lpstr>
      <vt:lpstr>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什么是输入输出系统</vt:lpstr>
      <vt:lpstr>2.  I/O设备</vt:lpstr>
      <vt:lpstr>2.  I/O设备</vt:lpstr>
      <vt:lpstr>2.  I/O设备</vt:lpstr>
      <vt:lpstr>2.  I/O设备</vt:lpstr>
      <vt:lpstr>3.  I/O系统</vt:lpstr>
      <vt:lpstr>3.  I/O系统</vt:lpstr>
      <vt:lpstr>3.  I/O系统</vt:lpstr>
      <vt:lpstr>3.  I/O系统</vt:lpstr>
      <vt:lpstr>PowerPoint 演示文稿</vt:lpstr>
      <vt:lpstr>1. 为什么需要I/O接口？</vt:lpstr>
      <vt:lpstr>1. 为什么需要I/O接口？</vt:lpstr>
      <vt:lpstr>1. 为什么需要I/O接口？</vt:lpstr>
      <vt:lpstr>2.  I/O接口的功能</vt:lpstr>
      <vt:lpstr>2.  I/O接口的功能</vt:lpstr>
      <vt:lpstr>2.  I/O接口的功能</vt:lpstr>
      <vt:lpstr>2.  I/O接口的功能</vt:lpstr>
      <vt:lpstr>2.  I/O接口的功能</vt:lpstr>
      <vt:lpstr>3.  I/O接口基本结构和寻址</vt:lpstr>
      <vt:lpstr>3.  I/O接口基本结构和寻址</vt:lpstr>
      <vt:lpstr>3.  I/O接口基本结构和寻址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例1——6.3.4 磁盘的性能指标</vt:lpstr>
      <vt:lpstr>6.3.4  磁盘的性能指标</vt:lpstr>
      <vt:lpstr>PowerPoint 演示文稿</vt:lpstr>
      <vt:lpstr>PowerPoint 演示文稿</vt:lpstr>
      <vt:lpstr>磁盘计算举例</vt:lpstr>
      <vt:lpstr>磁盘计算举例</vt:lpstr>
      <vt:lpstr>磁盘计算举例</vt:lpstr>
      <vt:lpstr>小结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kd</dc:creator>
  <cp:lastModifiedBy>镜霖 陈</cp:lastModifiedBy>
  <cp:revision>3232</cp:revision>
  <cp:lastPrinted>2019-12-17T03:39:21Z</cp:lastPrinted>
  <dcterms:created xsi:type="dcterms:W3CDTF">1601-01-01T00:00:00Z</dcterms:created>
  <dcterms:modified xsi:type="dcterms:W3CDTF">2023-11-27T09:55:23Z</dcterms:modified>
</cp:coreProperties>
</file>